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88" r:id="rId3"/>
    <p:sldId id="289" r:id="rId4"/>
    <p:sldId id="290" r:id="rId5"/>
    <p:sldId id="310" r:id="rId6"/>
    <p:sldId id="305" r:id="rId7"/>
    <p:sldId id="291" r:id="rId8"/>
    <p:sldId id="292" r:id="rId9"/>
    <p:sldId id="303" r:id="rId10"/>
    <p:sldId id="293" r:id="rId11"/>
    <p:sldId id="294" r:id="rId12"/>
    <p:sldId id="295" r:id="rId13"/>
    <p:sldId id="296" r:id="rId14"/>
    <p:sldId id="297" r:id="rId15"/>
    <p:sldId id="298" r:id="rId16"/>
    <p:sldId id="299" r:id="rId17"/>
    <p:sldId id="306" r:id="rId18"/>
    <p:sldId id="300" r:id="rId19"/>
    <p:sldId id="307" r:id="rId20"/>
    <p:sldId id="308" r:id="rId21"/>
    <p:sldId id="309" r:id="rId22"/>
    <p:sldId id="302" r:id="rId23"/>
    <p:sldId id="304" r:id="rId24"/>
    <p:sldId id="301" r:id="rId25"/>
    <p:sldId id="28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kouei, Amin" initials="MA" lastIdx="6" clrIdx="0">
    <p:extLst>
      <p:ext uri="{19B8F6BF-5375-455C-9EA6-DF929625EA0E}">
        <p15:presenceInfo xmlns:p15="http://schemas.microsoft.com/office/powerpoint/2012/main" userId="S-1-5-21-828376571-1197701538-1844936127-3063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6713" autoAdjust="0"/>
  </p:normalViewPr>
  <p:slideViewPr>
    <p:cSldViewPr snapToGrid="0">
      <p:cViewPr varScale="1">
        <p:scale>
          <a:sx n="65" d="100"/>
          <a:sy n="65" d="100"/>
        </p:scale>
        <p:origin x="1257" y="48"/>
      </p:cViewPr>
      <p:guideLst/>
    </p:cSldViewPr>
  </p:slideViewPr>
  <p:notesTextViewPr>
    <p:cViewPr>
      <p:scale>
        <a:sx n="1" d="1"/>
        <a:sy n="1" d="1"/>
      </p:scale>
      <p:origin x="0" y="0"/>
    </p:cViewPr>
  </p:notesTextViewPr>
  <p:sorterViewPr>
    <p:cViewPr>
      <p:scale>
        <a:sx n="68" d="100"/>
        <a:sy n="6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8C4-415B-80B4-EB7B7440025A}"/>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8C4-415B-80B4-EB7B7440025A}"/>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8C4-415B-80B4-EB7B7440025A}"/>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8C4-415B-80B4-EB7B7440025A}"/>
              </c:ext>
            </c:extLst>
          </c:dPt>
          <c:dLbls>
            <c:dLbl>
              <c:idx val="0"/>
              <c:layout>
                <c:manualLayout>
                  <c:x val="-1.2299073757452299E-2"/>
                  <c:y val="0.20091322392818001"/>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j-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5528304786255201"/>
                      <c:h val="0.148356284231594"/>
                    </c:manualLayout>
                  </c15:layout>
                </c:ext>
                <c:ext xmlns:c16="http://schemas.microsoft.com/office/drawing/2014/chart" uri="{C3380CC4-5D6E-409C-BE32-E72D297353CC}">
                  <c16:uniqueId val="{00000001-18C4-415B-80B4-EB7B7440025A}"/>
                </c:ext>
              </c:extLst>
            </c:dLbl>
            <c:dLbl>
              <c:idx val="1"/>
              <c:layout>
                <c:manualLayout>
                  <c:x val="-3.0395623020769799E-2"/>
                  <c:y val="3.28664843963671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j-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17296192444358499"/>
                      <c:h val="0.14835629822466001"/>
                    </c:manualLayout>
                  </c15:layout>
                </c:ext>
                <c:ext xmlns:c16="http://schemas.microsoft.com/office/drawing/2014/chart" uri="{C3380CC4-5D6E-409C-BE32-E72D297353CC}">
                  <c16:uniqueId val="{00000003-18C4-415B-80B4-EB7B7440025A}"/>
                </c:ext>
              </c:extLst>
            </c:dLbl>
            <c:dLbl>
              <c:idx val="2"/>
              <c:layout>
                <c:manualLayout>
                  <c:x val="-7.7095017915285294E-2"/>
                  <c:y val="-0.176078542598853"/>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j-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0466487351796601"/>
                      <c:h val="0.148356284231594"/>
                    </c:manualLayout>
                  </c15:layout>
                </c:ext>
                <c:ext xmlns:c16="http://schemas.microsoft.com/office/drawing/2014/chart" uri="{C3380CC4-5D6E-409C-BE32-E72D297353CC}">
                  <c16:uniqueId val="{00000005-18C4-415B-80B4-EB7B7440025A}"/>
                </c:ext>
              </c:extLst>
            </c:dLbl>
            <c:dLbl>
              <c:idx val="3"/>
              <c:layout>
                <c:manualLayout>
                  <c:x val="1.98870667994826E-2"/>
                  <c:y val="-1.4825224023949901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j-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18C4-415B-80B4-EB7B7440025A}"/>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spc="0" baseline="0">
                    <a:solidFill>
                      <a:schemeClr val="accent1"/>
                    </a:solidFill>
                    <a:latin typeface="+mj-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Sheet1!$A$1:$A$4</c:f>
              <c:strCache>
                <c:ptCount val="4"/>
                <c:pt idx="0">
                  <c:v>Residential</c:v>
                </c:pt>
                <c:pt idx="1">
                  <c:v>Commercial</c:v>
                </c:pt>
                <c:pt idx="2">
                  <c:v>Transportation</c:v>
                </c:pt>
                <c:pt idx="3">
                  <c:v>Industrial</c:v>
                </c:pt>
              </c:strCache>
            </c:strRef>
          </c:cat>
          <c:val>
            <c:numRef>
              <c:f>Sheet1!$B$1:$B$4</c:f>
              <c:numCache>
                <c:formatCode>General</c:formatCode>
                <c:ptCount val="4"/>
                <c:pt idx="0">
                  <c:v>22</c:v>
                </c:pt>
                <c:pt idx="1">
                  <c:v>19</c:v>
                </c:pt>
                <c:pt idx="2">
                  <c:v>29</c:v>
                </c:pt>
                <c:pt idx="3">
                  <c:v>30</c:v>
                </c:pt>
              </c:numCache>
            </c:numRef>
          </c:val>
          <c:extLst>
            <c:ext xmlns:c16="http://schemas.microsoft.com/office/drawing/2014/chart" uri="{C3380CC4-5D6E-409C-BE32-E72D297353CC}">
              <c16:uniqueId val="{00000008-18C4-415B-80B4-EB7B7440025A}"/>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400">
          <a:latin typeface="Tw Cen MT" panose="020B06020201040206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693990174305102E-2"/>
          <c:y val="8.56149808197052E-2"/>
          <c:w val="0.71959849211483096"/>
          <c:h val="0.76943347466182099"/>
        </c:manualLayout>
      </c:layout>
      <c:barChart>
        <c:barDir val="col"/>
        <c:grouping val="stacked"/>
        <c:varyColors val="0"/>
        <c:ser>
          <c:idx val="0"/>
          <c:order val="0"/>
          <c:tx>
            <c:strRef>
              <c:f>'[acbfig1data.xls]Figure 1'!$I$4</c:f>
              <c:strCache>
                <c:ptCount val="1"/>
                <c:pt idx="0">
                  <c:v>Net Electricity</c:v>
                </c:pt>
              </c:strCache>
            </c:strRef>
          </c:tx>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'[acbfig1data.xls]Figure 1'!$J$3:$O$3</c:f>
              <c:numCache>
                <c:formatCode>General</c:formatCode>
                <c:ptCount val="6"/>
                <c:pt idx="0">
                  <c:v>1991</c:v>
                </c:pt>
                <c:pt idx="1">
                  <c:v>1994</c:v>
                </c:pt>
                <c:pt idx="2">
                  <c:v>1998</c:v>
                </c:pt>
                <c:pt idx="3">
                  <c:v>2002</c:v>
                </c:pt>
                <c:pt idx="4">
                  <c:v>2006</c:v>
                </c:pt>
                <c:pt idx="5">
                  <c:v>2010</c:v>
                </c:pt>
              </c:numCache>
            </c:numRef>
          </c:cat>
          <c:val>
            <c:numRef>
              <c:f>'[acbfig1data.xls]Figure 1'!$J$4:$O$4</c:f>
              <c:numCache>
                <c:formatCode>General</c:formatCode>
                <c:ptCount val="6"/>
                <c:pt idx="0">
                  <c:v>2370</c:v>
                </c:pt>
                <c:pt idx="1">
                  <c:v>2656</c:v>
                </c:pt>
                <c:pt idx="2">
                  <c:v>3035</c:v>
                </c:pt>
                <c:pt idx="3">
                  <c:v>2839</c:v>
                </c:pt>
                <c:pt idx="4">
                  <c:v>2851</c:v>
                </c:pt>
                <c:pt idx="5">
                  <c:v>2490</c:v>
                </c:pt>
              </c:numCache>
            </c:numRef>
          </c:val>
          <c:extLst>
            <c:ext xmlns:c16="http://schemas.microsoft.com/office/drawing/2014/chart" uri="{C3380CC4-5D6E-409C-BE32-E72D297353CC}">
              <c16:uniqueId val="{00000000-28F6-4166-8152-EC66CD583471}"/>
            </c:ext>
          </c:extLst>
        </c:ser>
        <c:ser>
          <c:idx val="1"/>
          <c:order val="1"/>
          <c:tx>
            <c:strRef>
              <c:f>'[acbfig1data.xls]Figure 1'!$I$5</c:f>
              <c:strCache>
                <c:ptCount val="1"/>
                <c:pt idx="0">
                  <c:v>Natural Gas</c:v>
                </c:pt>
              </c:strCache>
            </c:strRef>
          </c:tx>
          <c:invertIfNegative val="0"/>
          <c:dLbls>
            <c:numFmt formatCode="#,##0" sourceLinked="0"/>
            <c:spPr>
              <a:noFill/>
              <a:ln>
                <a:noFill/>
              </a:ln>
              <a:effectLst/>
            </c:spPr>
            <c:txPr>
              <a:bodyPr wrap="square" lIns="38100" tIns="19050" rIns="38100" bIns="19050" anchor="ctr">
                <a:spAutoFit/>
              </a:bodyPr>
              <a:lstStyle/>
              <a:p>
                <a:pPr>
                  <a:defRPr>
                    <a:latin typeface="+mj-lt"/>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'[acbfig1data.xls]Figure 1'!$J$3:$O$3</c:f>
              <c:numCache>
                <c:formatCode>General</c:formatCode>
                <c:ptCount val="6"/>
                <c:pt idx="0">
                  <c:v>1991</c:v>
                </c:pt>
                <c:pt idx="1">
                  <c:v>1994</c:v>
                </c:pt>
                <c:pt idx="2">
                  <c:v>1998</c:v>
                </c:pt>
                <c:pt idx="3">
                  <c:v>2002</c:v>
                </c:pt>
                <c:pt idx="4">
                  <c:v>2006</c:v>
                </c:pt>
                <c:pt idx="5">
                  <c:v>2010</c:v>
                </c:pt>
              </c:numCache>
            </c:numRef>
          </c:cat>
          <c:val>
            <c:numRef>
              <c:f>'[acbfig1data.xls]Figure 1'!$J$5:$O$5</c:f>
              <c:numCache>
                <c:formatCode>General</c:formatCode>
                <c:ptCount val="6"/>
                <c:pt idx="0">
                  <c:v>6095</c:v>
                </c:pt>
                <c:pt idx="1">
                  <c:v>6835</c:v>
                </c:pt>
                <c:pt idx="2">
                  <c:v>7426</c:v>
                </c:pt>
                <c:pt idx="3">
                  <c:v>6468</c:v>
                </c:pt>
                <c:pt idx="4">
                  <c:v>5911</c:v>
                </c:pt>
                <c:pt idx="5">
                  <c:v>5803</c:v>
                </c:pt>
              </c:numCache>
            </c:numRef>
          </c:val>
          <c:extLst>
            <c:ext xmlns:c16="http://schemas.microsoft.com/office/drawing/2014/chart" uri="{C3380CC4-5D6E-409C-BE32-E72D297353CC}">
              <c16:uniqueId val="{00000001-28F6-4166-8152-EC66CD583471}"/>
            </c:ext>
          </c:extLst>
        </c:ser>
        <c:ser>
          <c:idx val="2"/>
          <c:order val="2"/>
          <c:tx>
            <c:strRef>
              <c:f>'[acbfig1data.xls]Figure 1'!$I$6</c:f>
              <c:strCache>
                <c:ptCount val="1"/>
                <c:pt idx="0">
                  <c:v>Coal and Coal Coke</c:v>
                </c:pt>
              </c:strCache>
            </c:strRef>
          </c:tx>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'[acbfig1data.xls]Figure 1'!$J$3:$O$3</c:f>
              <c:numCache>
                <c:formatCode>General</c:formatCode>
                <c:ptCount val="6"/>
                <c:pt idx="0">
                  <c:v>1991</c:v>
                </c:pt>
                <c:pt idx="1">
                  <c:v>1994</c:v>
                </c:pt>
                <c:pt idx="2">
                  <c:v>1998</c:v>
                </c:pt>
                <c:pt idx="3">
                  <c:v>2002</c:v>
                </c:pt>
                <c:pt idx="4">
                  <c:v>2006</c:v>
                </c:pt>
                <c:pt idx="5">
                  <c:v>2010</c:v>
                </c:pt>
              </c:numCache>
            </c:numRef>
          </c:cat>
          <c:val>
            <c:numRef>
              <c:f>'[acbfig1data.xls]Figure 1'!$J$6:$O$6</c:f>
              <c:numCache>
                <c:formatCode>General</c:formatCode>
                <c:ptCount val="6"/>
                <c:pt idx="0">
                  <c:v>2314</c:v>
                </c:pt>
                <c:pt idx="1">
                  <c:v>2554</c:v>
                </c:pt>
                <c:pt idx="2">
                  <c:v>2275</c:v>
                </c:pt>
                <c:pt idx="3">
                  <c:v>2341</c:v>
                </c:pt>
                <c:pt idx="4">
                  <c:v>1705</c:v>
                </c:pt>
                <c:pt idx="5">
                  <c:v>1565</c:v>
                </c:pt>
              </c:numCache>
            </c:numRef>
          </c:val>
          <c:extLst>
            <c:ext xmlns:c16="http://schemas.microsoft.com/office/drawing/2014/chart" uri="{C3380CC4-5D6E-409C-BE32-E72D297353CC}">
              <c16:uniqueId val="{00000002-28F6-4166-8152-EC66CD583471}"/>
            </c:ext>
          </c:extLst>
        </c:ser>
        <c:ser>
          <c:idx val="3"/>
          <c:order val="3"/>
          <c:tx>
            <c:strRef>
              <c:f>'[acbfig1data.xls]Figure 1'!$I$7</c:f>
              <c:strCache>
                <c:ptCount val="1"/>
                <c:pt idx="0">
                  <c:v>Fuel Oil and LPG</c:v>
                </c:pt>
              </c:strCache>
            </c:strRef>
          </c:tx>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'[acbfig1data.xls]Figure 1'!$J$3:$O$3</c:f>
              <c:numCache>
                <c:formatCode>General</c:formatCode>
                <c:ptCount val="6"/>
                <c:pt idx="0">
                  <c:v>1991</c:v>
                </c:pt>
                <c:pt idx="1">
                  <c:v>1994</c:v>
                </c:pt>
                <c:pt idx="2">
                  <c:v>1998</c:v>
                </c:pt>
                <c:pt idx="3">
                  <c:v>2002</c:v>
                </c:pt>
                <c:pt idx="4">
                  <c:v>2006</c:v>
                </c:pt>
                <c:pt idx="5">
                  <c:v>2010</c:v>
                </c:pt>
              </c:numCache>
            </c:numRef>
          </c:cat>
          <c:val>
            <c:numRef>
              <c:f>'[acbfig1data.xls]Figure 1'!$J$7:$O$7</c:f>
              <c:numCache>
                <c:formatCode>General</c:formatCode>
                <c:ptCount val="6"/>
                <c:pt idx="0">
                  <c:v>2174</c:v>
                </c:pt>
                <c:pt idx="1">
                  <c:v>2279</c:v>
                </c:pt>
                <c:pt idx="2">
                  <c:v>2430</c:v>
                </c:pt>
                <c:pt idx="3">
                  <c:v>3477</c:v>
                </c:pt>
                <c:pt idx="4">
                  <c:v>2833</c:v>
                </c:pt>
                <c:pt idx="5">
                  <c:v>2368</c:v>
                </c:pt>
              </c:numCache>
            </c:numRef>
          </c:val>
          <c:extLst>
            <c:ext xmlns:c16="http://schemas.microsoft.com/office/drawing/2014/chart" uri="{C3380CC4-5D6E-409C-BE32-E72D297353CC}">
              <c16:uniqueId val="{00000003-28F6-4166-8152-EC66CD583471}"/>
            </c:ext>
          </c:extLst>
        </c:ser>
        <c:ser>
          <c:idx val="4"/>
          <c:order val="4"/>
          <c:tx>
            <c:strRef>
              <c:f>'[acbfig1data.xls]Figure 1'!$I$8</c:f>
              <c:strCache>
                <c:ptCount val="1"/>
                <c:pt idx="0">
                  <c:v>Other</c:v>
                </c:pt>
              </c:strCache>
            </c:strRef>
          </c:tx>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'[acbfig1data.xls]Figure 1'!$J$3:$O$3</c:f>
              <c:numCache>
                <c:formatCode>General</c:formatCode>
                <c:ptCount val="6"/>
                <c:pt idx="0">
                  <c:v>1991</c:v>
                </c:pt>
                <c:pt idx="1">
                  <c:v>1994</c:v>
                </c:pt>
                <c:pt idx="2">
                  <c:v>1998</c:v>
                </c:pt>
                <c:pt idx="3">
                  <c:v>2002</c:v>
                </c:pt>
                <c:pt idx="4">
                  <c:v>2006</c:v>
                </c:pt>
                <c:pt idx="5">
                  <c:v>2010</c:v>
                </c:pt>
              </c:numCache>
            </c:numRef>
          </c:cat>
          <c:val>
            <c:numRef>
              <c:f>'[acbfig1data.xls]Figure 1'!$J$8:$O$8</c:f>
              <c:numCache>
                <c:formatCode>General</c:formatCode>
                <c:ptCount val="6"/>
                <c:pt idx="0">
                  <c:v>6744</c:v>
                </c:pt>
                <c:pt idx="1">
                  <c:v>7339</c:v>
                </c:pt>
                <c:pt idx="2">
                  <c:v>8631</c:v>
                </c:pt>
                <c:pt idx="3">
                  <c:v>7541</c:v>
                </c:pt>
                <c:pt idx="4">
                  <c:v>7798</c:v>
                </c:pt>
                <c:pt idx="5">
                  <c:v>6836</c:v>
                </c:pt>
              </c:numCache>
            </c:numRef>
          </c:val>
          <c:extLst>
            <c:ext xmlns:c16="http://schemas.microsoft.com/office/drawing/2014/chart" uri="{C3380CC4-5D6E-409C-BE32-E72D297353CC}">
              <c16:uniqueId val="{00000004-28F6-4166-8152-EC66CD583471}"/>
            </c:ext>
          </c:extLst>
        </c:ser>
        <c:dLbls>
          <c:showLegendKey val="0"/>
          <c:showVal val="1"/>
          <c:showCatName val="0"/>
          <c:showSerName val="0"/>
          <c:showPercent val="0"/>
          <c:showBubbleSize val="0"/>
        </c:dLbls>
        <c:gapWidth val="100"/>
        <c:overlap val="100"/>
        <c:axId val="419279392"/>
        <c:axId val="419279784"/>
      </c:barChart>
      <c:catAx>
        <c:axId val="419279392"/>
        <c:scaling>
          <c:orientation val="minMax"/>
        </c:scaling>
        <c:delete val="0"/>
        <c:axPos val="b"/>
        <c:title>
          <c:tx>
            <c:rich>
              <a:bodyPr/>
              <a:lstStyle/>
              <a:p>
                <a:pPr>
                  <a:defRPr>
                    <a:latin typeface="+mj-lt"/>
                  </a:defRPr>
                </a:pPr>
                <a:r>
                  <a:rPr lang="en-US" dirty="0">
                    <a:latin typeface="+mj-lt"/>
                  </a:rPr>
                  <a:t>MECS Survey Year and Total Consumption for All Purposes</a:t>
                </a:r>
              </a:p>
            </c:rich>
          </c:tx>
          <c:layout>
            <c:manualLayout>
              <c:xMode val="edge"/>
              <c:yMode val="edge"/>
              <c:x val="0.19224973366009501"/>
              <c:y val="8.0381958619301004E-4"/>
            </c:manualLayout>
          </c:layout>
          <c:overlay val="0"/>
        </c:title>
        <c:numFmt formatCode="General" sourceLinked="1"/>
        <c:majorTickMark val="out"/>
        <c:minorTickMark val="none"/>
        <c:tickLblPos val="nextTo"/>
        <c:spPr>
          <a:ln>
            <a:solidFill>
              <a:schemeClr val="tx1"/>
            </a:solidFill>
          </a:ln>
        </c:spPr>
        <c:crossAx val="419279784"/>
        <c:crosses val="autoZero"/>
        <c:auto val="1"/>
        <c:lblAlgn val="ctr"/>
        <c:lblOffset val="100"/>
        <c:noMultiLvlLbl val="0"/>
      </c:catAx>
      <c:valAx>
        <c:axId val="419279784"/>
        <c:scaling>
          <c:orientation val="minMax"/>
        </c:scaling>
        <c:delete val="0"/>
        <c:axPos val="l"/>
        <c:majorGridlines>
          <c:spPr>
            <a:ln>
              <a:solidFill>
                <a:schemeClr val="bg1">
                  <a:lumMod val="75000"/>
                </a:schemeClr>
              </a:solidFill>
            </a:ln>
          </c:spPr>
        </c:majorGridlines>
        <c:title>
          <c:tx>
            <c:rich>
              <a:bodyPr rot="0" vert="horz"/>
              <a:lstStyle/>
              <a:p>
                <a:pPr>
                  <a:defRPr/>
                </a:pPr>
                <a:r>
                  <a:rPr lang="en-US"/>
                  <a:t>trillion Btu</a:t>
                </a:r>
              </a:p>
            </c:rich>
          </c:tx>
          <c:layout>
            <c:manualLayout>
              <c:xMode val="edge"/>
              <c:yMode val="edge"/>
              <c:x val="1.3818211337897901E-3"/>
              <c:y val="1.17268989833063E-2"/>
            </c:manualLayout>
          </c:layout>
          <c:overlay val="0"/>
        </c:title>
        <c:numFmt formatCode="#,##0" sourceLinked="0"/>
        <c:majorTickMark val="out"/>
        <c:minorTickMark val="none"/>
        <c:tickLblPos val="nextTo"/>
        <c:spPr>
          <a:ln>
            <a:noFill/>
          </a:ln>
        </c:spPr>
        <c:crossAx val="419279392"/>
        <c:crosses val="autoZero"/>
        <c:crossBetween val="between"/>
      </c:valAx>
    </c:plotArea>
    <c:legend>
      <c:legendPos val="r"/>
      <c:layout>
        <c:manualLayout>
          <c:xMode val="edge"/>
          <c:yMode val="edge"/>
          <c:x val="0.82401345935397896"/>
          <c:y val="9.6145806370793702E-2"/>
          <c:w val="0.17598654064602101"/>
          <c:h val="0.75081236638214299"/>
        </c:manualLayout>
      </c:layout>
      <c:overlay val="0"/>
    </c:legend>
    <c:plotVisOnly val="1"/>
    <c:dispBlanksAs val="gap"/>
    <c:showDLblsOverMax val="0"/>
  </c:chart>
  <c:spPr>
    <a:ln>
      <a:noFill/>
    </a:ln>
  </c:spPr>
  <c:txPr>
    <a:bodyPr/>
    <a:lstStyle/>
    <a:p>
      <a:pPr>
        <a:defRPr sz="1800">
          <a:latin typeface="Calibri" panose="020F0502020204030204" pitchFamily="34" charset="0"/>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381E3-9188-4076-8E7D-D887E1F67927}" type="datetimeFigureOut">
              <a:rPr lang="en-US" smtClean="0"/>
              <a:t>7/31/2016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FEEDA-B552-43B2-8B73-B21364F46EE4}" type="slidenum">
              <a:rPr lang="en-US" smtClean="0"/>
              <a:t>‹#›</a:t>
            </a:fld>
            <a:endParaRPr lang="en-US" dirty="0"/>
          </a:p>
        </p:txBody>
      </p:sp>
    </p:spTree>
    <p:extLst>
      <p:ext uri="{BB962C8B-B14F-4D97-AF65-F5344CB8AC3E}">
        <p14:creationId xmlns:p14="http://schemas.microsoft.com/office/powerpoint/2010/main" val="1973675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eia.gov/consumption/manufacturing/reports/2010/decrease_use.cf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1200" dirty="0"/>
              <a:t>Awareness of Energy as a poignant factor</a:t>
            </a:r>
            <a:r>
              <a:rPr lang="en-US" sz="1200" baseline="0" dirty="0"/>
              <a:t> </a:t>
            </a:r>
            <a:r>
              <a:rPr lang="en-US" sz="1200" dirty="0"/>
              <a:t>of climate change is widespread. </a:t>
            </a:r>
          </a:p>
          <a:p>
            <a:r>
              <a:rPr lang="en-US" sz="1200" dirty="0"/>
              <a:t>“</a:t>
            </a:r>
            <a:r>
              <a:rPr lang="en-US" sz="1200" kern="1200" dirty="0">
                <a:solidFill>
                  <a:schemeClr val="tx1"/>
                </a:solidFill>
                <a:effectLst/>
                <a:latin typeface="+mn-lt"/>
                <a:ea typeface="+mn-ea"/>
                <a:cs typeface="+mn-cs"/>
              </a:rPr>
              <a:t>Energy is connected with</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key challenges such as climate change, environmental degradation, security, poverty, health, food production, agriculture,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water resources.” </a:t>
            </a:r>
          </a:p>
          <a:p>
            <a:r>
              <a:rPr lang="en-US" sz="1200" kern="1200" dirty="0">
                <a:solidFill>
                  <a:schemeClr val="tx1"/>
                </a:solidFill>
                <a:effectLst/>
                <a:latin typeface="+mn-lt"/>
                <a:ea typeface="+mn-ea"/>
                <a:cs typeface="+mn-cs"/>
              </a:rPr>
              <a:t>Lund, 2015 (http://onlinelibrary.wiley.com/doi/10.1002/gch2.1001/pdf)</a:t>
            </a:r>
          </a:p>
        </p:txBody>
      </p:sp>
      <p:sp>
        <p:nvSpPr>
          <p:cNvPr id="4" name="Slide Number Placeholder 3"/>
          <p:cNvSpPr>
            <a:spLocks noGrp="1"/>
          </p:cNvSpPr>
          <p:nvPr>
            <p:ph type="sldNum" sz="quarter" idx="10"/>
          </p:nvPr>
        </p:nvSpPr>
        <p:spPr/>
        <p:txBody>
          <a:bodyPr/>
          <a:lstStyle/>
          <a:p>
            <a:fld id="{B43EBDA1-6A26-A144-BAE0-B5DFBA247923}" type="slidenum">
              <a:rPr lang="en-US" smtClean="0"/>
              <a:t>3</a:t>
            </a:fld>
            <a:endParaRPr lang="en-US" dirty="0"/>
          </a:p>
        </p:txBody>
      </p:sp>
    </p:spTree>
    <p:extLst>
      <p:ext uri="{BB962C8B-B14F-4D97-AF65-F5344CB8AC3E}">
        <p14:creationId xmlns:p14="http://schemas.microsoft.com/office/powerpoint/2010/main" val="1092268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DC4819-534A-4A41-B388-E56906BDD1B6}" type="slidenum">
              <a:rPr lang="en-US" smtClean="0"/>
              <a:t>14</a:t>
            </a:fld>
            <a:endParaRPr lang="en-US" dirty="0"/>
          </a:p>
        </p:txBody>
      </p:sp>
    </p:spTree>
    <p:extLst>
      <p:ext uri="{BB962C8B-B14F-4D97-AF65-F5344CB8AC3E}">
        <p14:creationId xmlns:p14="http://schemas.microsoft.com/office/powerpoint/2010/main" val="2450069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design of experiments approach was used to identify the most important parameters that affected part build time.</a:t>
            </a:r>
          </a:p>
          <a:p>
            <a:r>
              <a:rPr lang="en-US" baseline="0" dirty="0"/>
              <a:t>For a sample size of 15, using step down regression, the part build time equation was formulated.</a:t>
            </a:r>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15</a:t>
            </a:fld>
            <a:endParaRPr lang="en-US" dirty="0"/>
          </a:p>
        </p:txBody>
      </p:sp>
    </p:spTree>
    <p:extLst>
      <p:ext uri="{BB962C8B-B14F-4D97-AF65-F5344CB8AC3E}">
        <p14:creationId xmlns:p14="http://schemas.microsoft.com/office/powerpoint/2010/main" val="1372984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18</a:t>
            </a:fld>
            <a:endParaRPr lang="en-US" dirty="0"/>
          </a:p>
        </p:txBody>
      </p:sp>
    </p:spTree>
    <p:extLst>
      <p:ext uri="{BB962C8B-B14F-4D97-AF65-F5344CB8AC3E}">
        <p14:creationId xmlns:p14="http://schemas.microsoft.com/office/powerpoint/2010/main" val="674575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22</a:t>
            </a:fld>
            <a:endParaRPr lang="en-US" dirty="0"/>
          </a:p>
        </p:txBody>
      </p:sp>
    </p:spTree>
    <p:extLst>
      <p:ext uri="{BB962C8B-B14F-4D97-AF65-F5344CB8AC3E}">
        <p14:creationId xmlns:p14="http://schemas.microsoft.com/office/powerpoint/2010/main" val="1731829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25</a:t>
            </a:fld>
            <a:endParaRPr lang="en-US" dirty="0"/>
          </a:p>
        </p:txBody>
      </p:sp>
    </p:spTree>
    <p:extLst>
      <p:ext uri="{BB962C8B-B14F-4D97-AF65-F5344CB8AC3E}">
        <p14:creationId xmlns:p14="http://schemas.microsoft.com/office/powerpoint/2010/main" val="2113120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U.S. manufacturing sector consumes </a:t>
            </a:r>
            <a:r>
              <a:rPr lang="en-US" sz="1200" kern="1200" dirty="0">
                <a:solidFill>
                  <a:srgbClr val="FF0000"/>
                </a:solidFill>
                <a:latin typeface="+mn-lt"/>
                <a:ea typeface="+mn-ea"/>
                <a:cs typeface="+mn-cs"/>
              </a:rPr>
              <a:t>over one quarter </a:t>
            </a:r>
            <a:r>
              <a:rPr lang="en-US" sz="1200" kern="1200" dirty="0">
                <a:solidFill>
                  <a:schemeClr val="tx1"/>
                </a:solidFill>
                <a:latin typeface="+mn-lt"/>
                <a:ea typeface="+mn-ea"/>
                <a:cs typeface="+mn-cs"/>
              </a:rPr>
              <a:t>of all U.S. energy use. [EIA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“Manufacturing Energy Consumption Survey (MECS) - U.S. Energy Information Administration (EIA).” Available: http://</a:t>
            </a:r>
            <a:r>
              <a:rPr lang="en-US" sz="1200" kern="1200" dirty="0" err="1">
                <a:solidFill>
                  <a:schemeClr val="tx1"/>
                </a:solidFill>
                <a:effectLst/>
                <a:latin typeface="+mn-lt"/>
                <a:ea typeface="+mn-ea"/>
                <a:cs typeface="+mn-cs"/>
              </a:rPr>
              <a:t>www.eia.gov</a:t>
            </a:r>
            <a:r>
              <a:rPr lang="en-US" sz="1200" kern="1200" dirty="0">
                <a:solidFill>
                  <a:schemeClr val="tx1"/>
                </a:solidFill>
                <a:effectLst/>
                <a:latin typeface="+mn-lt"/>
                <a:ea typeface="+mn-ea"/>
                <a:cs typeface="+mn-cs"/>
              </a:rPr>
              <a:t>/consumption/manufacturing/.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E24C3012-EC23-864D-99B5-7AA57340092A}" type="slidenum">
              <a:rPr lang="en-US" smtClean="0"/>
              <a:pPr>
                <a:defRPr/>
              </a:pPr>
              <a:t>4</a:t>
            </a:fld>
            <a:endParaRPr lang="en-US" dirty="0"/>
          </a:p>
        </p:txBody>
      </p:sp>
    </p:spTree>
    <p:extLst>
      <p:ext uri="{BB962C8B-B14F-4D97-AF65-F5344CB8AC3E}">
        <p14:creationId xmlns:p14="http://schemas.microsoft.com/office/powerpoint/2010/main" val="3784265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https://flowcharts.llnl.gov/</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single energy flow chart depicting resources and their use represents vast quantities of data. Energy resources included solar, nuclear, hydroelectric, wind, geothermal, natural gas, coal, biomass, and petroleum. Energy flow diagrams change over time as new technologies are developed and as priorities change.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E24C3012-EC23-864D-99B5-7AA57340092A}" type="slidenum">
              <a:rPr lang="en-US" smtClean="0"/>
              <a:pPr>
                <a:defRPr/>
              </a:pPr>
              <a:t>5</a:t>
            </a:fld>
            <a:endParaRPr lang="en-US" dirty="0"/>
          </a:p>
        </p:txBody>
      </p:sp>
    </p:spTree>
    <p:extLst>
      <p:ext uri="{BB962C8B-B14F-4D97-AF65-F5344CB8AC3E}">
        <p14:creationId xmlns:p14="http://schemas.microsoft.com/office/powerpoint/2010/main" val="1290585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Manufacturing contributes a significant portion of green house gases (GHG) emitted </a:t>
            </a:r>
            <a:r>
              <a:rPr lang="en-US" sz="1200" kern="1200" dirty="0" smtClean="0">
                <a:solidFill>
                  <a:schemeClr val="tx1"/>
                </a:solidFill>
                <a:latin typeface="+mn-lt"/>
                <a:ea typeface="+mn-ea"/>
                <a:cs typeface="+mn-cs"/>
              </a:rPr>
              <a:t>in the US</a:t>
            </a:r>
            <a:r>
              <a:rPr lang="en-US" sz="1200" kern="1200" baseline="0" dirty="0" smtClean="0">
                <a:solidFill>
                  <a:schemeClr val="tx1"/>
                </a:solidFill>
                <a:latin typeface="+mn-lt"/>
                <a:ea typeface="+mn-ea"/>
                <a:cs typeface="+mn-cs"/>
              </a:rPr>
              <a:t> and </a:t>
            </a:r>
            <a:r>
              <a:rPr lang="en-US" sz="1200" kern="1200" dirty="0" smtClean="0">
                <a:solidFill>
                  <a:schemeClr val="tx1"/>
                </a:solidFill>
                <a:latin typeface="+mn-lt"/>
                <a:ea typeface="+mn-ea"/>
                <a:cs typeface="+mn-cs"/>
              </a:rPr>
              <a:t>globally</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E24C3012-EC23-864D-99B5-7AA57340092A}" type="slidenum">
              <a:rPr lang="en-US" smtClean="0"/>
              <a:pPr>
                <a:defRPr/>
              </a:pPr>
              <a:t>6</a:t>
            </a:fld>
            <a:endParaRPr lang="en-US" dirty="0"/>
          </a:p>
        </p:txBody>
      </p:sp>
    </p:spTree>
    <p:extLst>
      <p:ext uri="{BB962C8B-B14F-4D97-AF65-F5344CB8AC3E}">
        <p14:creationId xmlns:p14="http://schemas.microsoft.com/office/powerpoint/2010/main" val="574248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“Manufacturing Energy Consumption Survey (MECS) - U.S. Energy Information Administration (EIA).” Available: http://</a:t>
            </a:r>
            <a:r>
              <a:rPr lang="en-US" sz="1200" kern="1200" dirty="0" err="1">
                <a:solidFill>
                  <a:schemeClr val="tx1"/>
                </a:solidFill>
                <a:effectLst/>
                <a:latin typeface="+mn-lt"/>
                <a:ea typeface="+mn-ea"/>
                <a:cs typeface="+mn-cs"/>
              </a:rPr>
              <a:t>www.eia.gov</a:t>
            </a:r>
            <a:r>
              <a:rPr lang="en-US" sz="1200" kern="1200" dirty="0">
                <a:solidFill>
                  <a:schemeClr val="tx1"/>
                </a:solidFill>
                <a:effectLst/>
                <a:latin typeface="+mn-lt"/>
                <a:ea typeface="+mn-ea"/>
                <a:cs typeface="+mn-cs"/>
              </a:rPr>
              <a:t>/consumption/manufacturing/.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Manufacturing energy</a:t>
            </a:r>
            <a:r>
              <a:rPr lang="en-US" sz="1200" kern="1200" baseline="0" dirty="0">
                <a:solidFill>
                  <a:schemeClr val="tx1"/>
                </a:solidFill>
                <a:effectLst/>
                <a:latin typeface="+mn-lt"/>
                <a:ea typeface="+mn-ea"/>
                <a:cs typeface="+mn-cs"/>
              </a:rPr>
              <a:t> and carbon footprint =</a:t>
            </a:r>
            <a:r>
              <a:rPr lang="en-US" sz="1200" kern="1200" dirty="0">
                <a:solidFill>
                  <a:schemeClr val="tx1"/>
                </a:solidFill>
                <a:latin typeface="+mn-lt"/>
                <a:ea typeface="+mn-ea"/>
                <a:cs typeface="+mn-cs"/>
              </a:rPr>
              <a:t> </a:t>
            </a:r>
            <a:r>
              <a:rPr lang="en-US" sz="1200" kern="1200" dirty="0">
                <a:solidFill>
                  <a:srgbClr val="FF0000"/>
                </a:solidFill>
                <a:latin typeface="+mn-lt"/>
                <a:ea typeface="+mn-ea"/>
                <a:cs typeface="+mn-cs"/>
              </a:rPr>
              <a:t>580 MMT CO</a:t>
            </a:r>
            <a:r>
              <a:rPr lang="en-US" sz="1200" kern="1200" baseline="-25000" dirty="0">
                <a:solidFill>
                  <a:srgbClr val="FF0000"/>
                </a:solidFill>
                <a:latin typeface="+mn-lt"/>
                <a:ea typeface="+mn-ea"/>
                <a:cs typeface="+mn-cs"/>
              </a:rPr>
              <a:t>2</a:t>
            </a:r>
            <a:r>
              <a:rPr lang="en-US" sz="1200" kern="1200" dirty="0">
                <a:solidFill>
                  <a:srgbClr val="FF0000"/>
                </a:solidFill>
                <a:latin typeface="+mn-lt"/>
                <a:ea typeface="+mn-ea"/>
                <a:cs typeface="+mn-cs"/>
              </a:rPr>
              <a:t>e</a:t>
            </a:r>
            <a:r>
              <a:rPr lang="en-US" sz="1200" kern="1200" dirty="0">
                <a:solidFill>
                  <a:schemeClr val="tx1"/>
                </a:solidFill>
                <a:latin typeface="+mn-lt"/>
                <a:ea typeface="+mn-ea"/>
                <a:cs typeface="+mn-cs"/>
              </a:rPr>
              <a:t> = </a:t>
            </a:r>
            <a:r>
              <a:rPr lang="en-US" sz="1200" kern="1200" dirty="0">
                <a:solidFill>
                  <a:srgbClr val="FF0000"/>
                </a:solidFill>
                <a:latin typeface="+mn-lt"/>
                <a:ea typeface="+mn-ea"/>
                <a:cs typeface="+mn-cs"/>
              </a:rPr>
              <a:t>10%</a:t>
            </a:r>
            <a:r>
              <a:rPr lang="en-US" sz="1200" kern="1200" dirty="0">
                <a:solidFill>
                  <a:schemeClr val="tx1"/>
                </a:solidFill>
                <a:latin typeface="+mn-lt"/>
                <a:ea typeface="+mn-ea"/>
                <a:cs typeface="+mn-cs"/>
              </a:rPr>
              <a:t> U.S</a:t>
            </a:r>
          </a:p>
          <a:p>
            <a:r>
              <a:rPr lang="en-US" sz="1200" kern="1200" dirty="0">
                <a:solidFill>
                  <a:schemeClr val="tx1"/>
                </a:solidFill>
                <a:latin typeface="+mn-lt"/>
                <a:ea typeface="+mn-ea"/>
                <a:cs typeface="+mn-cs"/>
              </a:rPr>
              <a:t>A continuation to previous slide to show manufacturing as a</a:t>
            </a:r>
            <a:r>
              <a:rPr lang="en-US" sz="1200" kern="1200" baseline="0" dirty="0">
                <a:solidFill>
                  <a:schemeClr val="tx1"/>
                </a:solidFill>
                <a:latin typeface="+mn-lt"/>
                <a:ea typeface="+mn-ea"/>
                <a:cs typeface="+mn-cs"/>
              </a:rPr>
              <a:t> significant contributor to greenhouse gas emissions</a:t>
            </a:r>
          </a:p>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7</a:t>
            </a:fld>
            <a:endParaRPr lang="en-US" dirty="0"/>
          </a:p>
        </p:txBody>
      </p:sp>
    </p:spTree>
    <p:extLst>
      <p:ext uri="{BB962C8B-B14F-4D97-AF65-F5344CB8AC3E}">
        <p14:creationId xmlns:p14="http://schemas.microsoft.com/office/powerpoint/2010/main" val="427175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Traditional manufacturing energy use largely considered inconsequential until later half of 20</a:t>
            </a:r>
            <a:r>
              <a:rPr lang="en-US" sz="1200" kern="1200" baseline="30000" dirty="0">
                <a:solidFill>
                  <a:schemeClr val="tx1"/>
                </a:solidFill>
                <a:latin typeface="+mn-lt"/>
                <a:ea typeface="+mn-ea"/>
                <a:cs typeface="+mn-cs"/>
              </a:rPr>
              <a:t>th</a:t>
            </a:r>
            <a:r>
              <a:rPr lang="en-US" sz="1200" kern="1200" dirty="0">
                <a:solidFill>
                  <a:schemeClr val="tx1"/>
                </a:solidFill>
                <a:latin typeface="+mn-lt"/>
                <a:ea typeface="+mn-ea"/>
                <a:cs typeface="+mn-cs"/>
              </a:rPr>
              <a:t> century.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Graph shows manufacturing</a:t>
            </a:r>
            <a:r>
              <a:rPr lang="en-US" sz="1200" kern="1200" baseline="0" dirty="0">
                <a:solidFill>
                  <a:schemeClr val="tx1"/>
                </a:solidFill>
                <a:latin typeface="+mn-lt"/>
                <a:ea typeface="+mn-ea"/>
                <a:cs typeface="+mn-cs"/>
              </a:rPr>
              <a:t> energy trend. </a:t>
            </a:r>
            <a:r>
              <a:rPr lang="en-US" sz="1200" kern="1200" baseline="0" dirty="0" smtClean="0">
                <a:solidFill>
                  <a:schemeClr val="tx1"/>
                </a:solidFill>
                <a:latin typeface="+mn-lt"/>
                <a:ea typeface="+mn-ea"/>
                <a:cs typeface="+mn-cs"/>
              </a:rPr>
              <a:t>The energy trend starts to reduce around year 2000 when energy efficiency in manufacturing became of interest. The </a:t>
            </a:r>
            <a:r>
              <a:rPr lang="en-US" sz="1200" kern="1200" baseline="0" dirty="0">
                <a:solidFill>
                  <a:schemeClr val="tx1"/>
                </a:solidFill>
                <a:latin typeface="+mn-lt"/>
                <a:ea typeface="+mn-ea"/>
                <a:cs typeface="+mn-cs"/>
              </a:rPr>
              <a:t>manufacturing energy use declined 17% from year </a:t>
            </a:r>
            <a:r>
              <a:rPr lang="en-US" sz="1200" kern="1200" baseline="0" dirty="0" smtClean="0">
                <a:solidFill>
                  <a:schemeClr val="tx1"/>
                </a:solidFill>
                <a:latin typeface="+mn-lt"/>
                <a:ea typeface="+mn-ea"/>
                <a:cs typeface="+mn-cs"/>
              </a:rPr>
              <a:t>2000-2010.</a:t>
            </a:r>
            <a:r>
              <a:rPr lang="en-IN" dirty="0"/>
              <a:t> </a:t>
            </a:r>
            <a:r>
              <a:rPr lang="en-IN" dirty="0">
                <a:hlinkClick r:id="rId3"/>
              </a:rPr>
              <a:t>https://www.eia.gov/consumption/manufacturing/reports/2010/decrease_use.cfm</a:t>
            </a:r>
            <a:endParaRPr lang="en-US" sz="1200" kern="1200" baseline="0" dirty="0">
              <a:solidFill>
                <a:schemeClr val="tx1"/>
              </a:solidFill>
              <a:latin typeface="+mn-lt"/>
              <a:ea typeface="+mn-ea"/>
              <a:cs typeface="+mn-cs"/>
            </a:endParaRP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“Manufacturing Energy Consumption Survey (MECS) - U.S. Energy Information Administration (EIA).” Available: http://</a:t>
            </a:r>
            <a:r>
              <a:rPr lang="en-US" sz="1200" kern="1200" dirty="0" err="1">
                <a:solidFill>
                  <a:schemeClr val="tx1"/>
                </a:solidFill>
                <a:effectLst/>
                <a:latin typeface="+mn-lt"/>
                <a:ea typeface="+mn-ea"/>
                <a:cs typeface="+mn-cs"/>
              </a:rPr>
              <a:t>www.eia.gov</a:t>
            </a:r>
            <a:r>
              <a:rPr lang="en-US" sz="1200" kern="1200" dirty="0">
                <a:solidFill>
                  <a:schemeClr val="tx1"/>
                </a:solidFill>
                <a:effectLst/>
                <a:latin typeface="+mn-lt"/>
                <a:ea typeface="+mn-ea"/>
                <a:cs typeface="+mn-cs"/>
              </a:rPr>
              <a:t>/consumption/manufacturing/. </a:t>
            </a:r>
            <a:endParaRPr lang="en-US" dirty="0"/>
          </a:p>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8</a:t>
            </a:fld>
            <a:endParaRPr lang="en-US" dirty="0"/>
          </a:p>
        </p:txBody>
      </p:sp>
    </p:spTree>
    <p:extLst>
      <p:ext uri="{BB962C8B-B14F-4D97-AF65-F5344CB8AC3E}">
        <p14:creationId xmlns:p14="http://schemas.microsoft.com/office/powerpoint/2010/main" val="1363267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Manufacturing process (e.g., additive manufacturing) </a:t>
            </a:r>
            <a:r>
              <a:rPr lang="en-US" baseline="0" dirty="0"/>
              <a:t>energy use is divided into process energy and material embedded energy. The process energy is small when compared to energy embodied (used in upstream processes) by the material. Material embodied energy is hidden and not considered in many energy studies.</a:t>
            </a:r>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9</a:t>
            </a:fld>
            <a:endParaRPr lang="en-US" dirty="0"/>
          </a:p>
        </p:txBody>
      </p:sp>
    </p:spTree>
    <p:extLst>
      <p:ext uri="{BB962C8B-B14F-4D97-AF65-F5344CB8AC3E}">
        <p14:creationId xmlns:p14="http://schemas.microsoft.com/office/powerpoint/2010/main" val="1962123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https://c2.staticflickr.com/4/3828/19916773638_14dfe6fbb5_b.jpg</a:t>
            </a:r>
          </a:p>
          <a:p>
            <a:pPr marL="228600" indent="-228600">
              <a:buAutoNum type="arabicPeriod"/>
            </a:pPr>
            <a:r>
              <a:rPr lang="en-US" dirty="0"/>
              <a:t>http://</a:t>
            </a:r>
            <a:r>
              <a:rPr lang="en-US" dirty="0" err="1"/>
              <a:t>i.vimeocdn.com</a:t>
            </a:r>
            <a:r>
              <a:rPr lang="en-US" dirty="0"/>
              <a:t>/video/553527400_1280x720.jpg</a:t>
            </a:r>
          </a:p>
        </p:txBody>
      </p:sp>
      <p:sp>
        <p:nvSpPr>
          <p:cNvPr id="4" name="Slide Number Placeholder 3"/>
          <p:cNvSpPr>
            <a:spLocks noGrp="1"/>
          </p:cNvSpPr>
          <p:nvPr>
            <p:ph type="sldNum" sz="quarter" idx="10"/>
          </p:nvPr>
        </p:nvSpPr>
        <p:spPr/>
        <p:txBody>
          <a:bodyPr/>
          <a:lstStyle/>
          <a:p>
            <a:fld id="{B43EBDA1-6A26-A144-BAE0-B5DFBA247923}" type="slidenum">
              <a:rPr lang="en-US" smtClean="0"/>
              <a:t>11</a:t>
            </a:fld>
            <a:endParaRPr lang="en-US" dirty="0"/>
          </a:p>
        </p:txBody>
      </p:sp>
    </p:spTree>
    <p:extLst>
      <p:ext uri="{BB962C8B-B14F-4D97-AF65-F5344CB8AC3E}">
        <p14:creationId xmlns:p14="http://schemas.microsoft.com/office/powerpoint/2010/main" val="3563849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13</a:t>
            </a:fld>
            <a:endParaRPr lang="en-US" dirty="0"/>
          </a:p>
        </p:txBody>
      </p:sp>
    </p:spTree>
    <p:extLst>
      <p:ext uri="{BB962C8B-B14F-4D97-AF65-F5344CB8AC3E}">
        <p14:creationId xmlns:p14="http://schemas.microsoft.com/office/powerpoint/2010/main" val="19172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4777AB5-5A03-4E4B-A364-AF5470EC0A54}" type="datetime1">
              <a:rPr lang="en-US" smtClean="0"/>
              <a:t>7/31/2016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331740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7141C5-35C7-40AC-8F18-96CB92FA6F49}" type="datetime1">
              <a:rPr lang="en-US" smtClean="0"/>
              <a:t>7/31/2016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77335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DE247D-D256-44D3-B444-31CB0926793D}" type="datetime1">
              <a:rPr lang="en-US" smtClean="0"/>
              <a:t>7/31/2016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477961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p>
        </p:txBody>
      </p:sp>
      <p:sp>
        <p:nvSpPr>
          <p:cNvPr id="3" name="Slide Number Placeholder 5"/>
          <p:cNvSpPr>
            <a:spLocks noGrp="1"/>
          </p:cNvSpPr>
          <p:nvPr>
            <p:ph type="sldNum" sz="quarter" idx="4"/>
          </p:nvPr>
        </p:nvSpPr>
        <p:spPr>
          <a:xfrm>
            <a:off x="11400" y="6351"/>
            <a:ext cx="488400" cy="365125"/>
          </a:xfrm>
          <a:prstGeom prst="rect">
            <a:avLst/>
          </a:prstGeom>
        </p:spPr>
        <p:txBody>
          <a:bodyPr/>
          <a:lstStyle>
            <a:lvl1pPr>
              <a:defRPr>
                <a:solidFill>
                  <a:schemeClr val="bg1"/>
                </a:solidFill>
              </a:defRPr>
            </a:lvl1pPr>
          </a:lstStyle>
          <a:p>
            <a:pPr>
              <a:defRPr/>
            </a:pPr>
            <a:fld id="{DC5C26BF-56EE-DF43-B2FF-64F8A3838D53}" type="slidenum">
              <a:rPr lang="en-US" smtClean="0"/>
              <a:pPr>
                <a:defRPr/>
              </a:pPr>
              <a:t>‹#›</a:t>
            </a:fld>
            <a:endParaRPr lang="en-US" dirty="0"/>
          </a:p>
        </p:txBody>
      </p:sp>
    </p:spTree>
    <p:extLst>
      <p:ext uri="{BB962C8B-B14F-4D97-AF65-F5344CB8AC3E}">
        <p14:creationId xmlns:p14="http://schemas.microsoft.com/office/powerpoint/2010/main" val="1639362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28E7C-80EC-4338-9D20-F49E6C66E096}" type="datetime1">
              <a:rPr lang="en-US" smtClean="0"/>
              <a:t>7/31/2016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96835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03EE50-59BB-49B7-B2D4-AC956991E508}" type="datetime1">
              <a:rPr lang="en-US" smtClean="0"/>
              <a:t>7/31/2016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79641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A12166-3D20-4495-A6C1-8C352E3590AC}" type="datetime1">
              <a:rPr lang="en-US" smtClean="0"/>
              <a:t>7/31/2016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428340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5E2C10-CA6A-4C37-8505-B2B9BF312CB2}" type="datetime1">
              <a:rPr lang="en-US" smtClean="0"/>
              <a:t>7/31/2016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00584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AEB806-90FF-40BF-BFA0-EEFA05ECC68F}" type="datetime1">
              <a:rPr lang="en-US" smtClean="0"/>
              <a:t>7/31/2016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453094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C96DA-FA28-48C2-ACF7-61C57A64E886}" type="datetime1">
              <a:rPr lang="en-US" smtClean="0"/>
              <a:t>7/31/2016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018166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A3A7850-DD11-49FB-B9B9-C37925A18F36}" type="datetime1">
              <a:rPr lang="en-US" smtClean="0"/>
              <a:t>7/31/2016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2365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0550100-4CB0-46AB-9B10-6019C5A77E7E}" type="datetime1">
              <a:rPr lang="en-US" smtClean="0"/>
              <a:t>7/31/2016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51298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BE91E-C156-479C-83B1-173BEAEE1047}" type="datetime1">
              <a:rPr lang="en-US" smtClean="0"/>
              <a:t>7/31/2016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0A64C2-9C48-44AB-AFF1-C0B05D81B230}" type="slidenum">
              <a:rPr lang="en-US" smtClean="0"/>
              <a:t>‹#›</a:t>
            </a:fld>
            <a:endParaRPr lang="en-US" dirty="0"/>
          </a:p>
        </p:txBody>
      </p:sp>
    </p:spTree>
    <p:extLst>
      <p:ext uri="{BB962C8B-B14F-4D97-AF65-F5344CB8AC3E}">
        <p14:creationId xmlns:p14="http://schemas.microsoft.com/office/powerpoint/2010/main" val="166786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Additive Manufacturing Energy Modeling</a:t>
            </a:r>
          </a:p>
        </p:txBody>
      </p:sp>
      <p:sp>
        <p:nvSpPr>
          <p:cNvPr id="7" name="Subtitle 6"/>
          <p:cNvSpPr>
            <a:spLocks noGrp="1"/>
          </p:cNvSpPr>
          <p:nvPr>
            <p:ph type="subTitle" idx="1"/>
          </p:nvPr>
        </p:nvSpPr>
        <p:spPr/>
        <p:txBody>
          <a:bodyPr/>
          <a:lstStyle/>
          <a:p>
            <a:r>
              <a:rPr lang="en-US" dirty="0">
                <a:latin typeface="+mj-lt"/>
              </a:rPr>
              <a:t>Karl R. Haapala, Hari P.N. Nagarajan,</a:t>
            </a:r>
            <a:br>
              <a:rPr lang="en-US" dirty="0">
                <a:latin typeface="+mj-lt"/>
              </a:rPr>
            </a:br>
            <a:r>
              <a:rPr lang="en-US" dirty="0">
                <a:latin typeface="+mj-lt"/>
              </a:rPr>
              <a:t>and Amin </a:t>
            </a:r>
            <a:r>
              <a:rPr lang="en-US" dirty="0" err="1">
                <a:latin typeface="+mj-lt"/>
              </a:rPr>
              <a:t>Mirkouei</a:t>
            </a:r>
            <a:endParaRPr lang="en-US" dirty="0">
              <a:latin typeface="+mj-lt"/>
            </a:endParaRPr>
          </a:p>
          <a:p>
            <a:r>
              <a:rPr lang="en-US" dirty="0">
                <a:latin typeface="+mj-lt"/>
              </a:rPr>
              <a:t>School of Mechanical, Industrial, and Manufacturing Engineering, Oregon State University</a:t>
            </a:r>
          </a:p>
        </p:txBody>
      </p:sp>
    </p:spTree>
    <p:extLst>
      <p:ext uri="{BB962C8B-B14F-4D97-AF65-F5344CB8AC3E}">
        <p14:creationId xmlns:p14="http://schemas.microsoft.com/office/powerpoint/2010/main" val="422282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AM Energy Consumption Issues</a:t>
            </a:r>
            <a:endParaRPr lang="en-US" altLang="en-US" dirty="0"/>
          </a:p>
        </p:txBody>
      </p:sp>
      <p:sp>
        <p:nvSpPr>
          <p:cNvPr id="3" name="Content Placeholder 2"/>
          <p:cNvSpPr>
            <a:spLocks noGrp="1"/>
          </p:cNvSpPr>
          <p:nvPr>
            <p:ph idx="1"/>
          </p:nvPr>
        </p:nvSpPr>
        <p:spPr/>
        <p:txBody>
          <a:bodyPr>
            <a:normAutofit lnSpcReduction="10000"/>
          </a:bodyPr>
          <a:lstStyle/>
          <a:p>
            <a:r>
              <a:rPr lang="en-US" smtClean="0"/>
              <a:t>Manufacturers produce products from primary material (polymers, ceramics, metals and composites).</a:t>
            </a:r>
          </a:p>
          <a:p>
            <a:pPr lvl="1"/>
            <a:r>
              <a:rPr lang="en-US" smtClean="0"/>
              <a:t>Direct Energy is used for plant operations in the form of electricity and fossil fuel use.</a:t>
            </a:r>
          </a:p>
          <a:p>
            <a:pPr lvl="1"/>
            <a:r>
              <a:rPr lang="en-US" smtClean="0"/>
              <a:t>Indirect energy use through embodied energy in primary materials.</a:t>
            </a:r>
          </a:p>
          <a:p>
            <a:pPr lvl="1"/>
            <a:r>
              <a:rPr lang="en-US" smtClean="0"/>
              <a:t>Energy use is product dependent. </a:t>
            </a:r>
          </a:p>
          <a:p>
            <a:pPr lvl="1"/>
            <a:endParaRPr lang="en-US" smtClean="0"/>
          </a:p>
          <a:p>
            <a:r>
              <a:rPr lang="en-US" smtClean="0"/>
              <a:t>Need to map the distribution of energy across the life cycle stages of the product.</a:t>
            </a:r>
          </a:p>
          <a:p>
            <a:endParaRPr lang="en-US" smtClean="0"/>
          </a:p>
          <a:p>
            <a:endParaRPr lang="en-US" smtClean="0"/>
          </a:p>
          <a:p>
            <a:endParaRPr lang="en-US" dirty="0"/>
          </a:p>
        </p:txBody>
      </p:sp>
      <p:sp>
        <p:nvSpPr>
          <p:cNvPr id="15" name="TextBox 14"/>
          <p:cNvSpPr txBox="1"/>
          <p:nvPr/>
        </p:nvSpPr>
        <p:spPr>
          <a:xfrm>
            <a:off x="1845429" y="6111843"/>
            <a:ext cx="609600" cy="400110"/>
          </a:xfrm>
          <a:prstGeom prst="rect">
            <a:avLst/>
          </a:prstGeom>
          <a:noFill/>
        </p:spPr>
        <p:txBody>
          <a:bodyPr wrap="square" rtlCol="0">
            <a:spAutoFit/>
          </a:bodyPr>
          <a:lstStyle/>
          <a:p>
            <a:r>
              <a:rPr lang="en-US" sz="2000" dirty="0">
                <a:latin typeface="+mj-lt"/>
              </a:rPr>
              <a:t>AM</a:t>
            </a:r>
          </a:p>
        </p:txBody>
      </p:sp>
      <p:sp>
        <p:nvSpPr>
          <p:cNvPr id="16" name="Line 17"/>
          <p:cNvSpPr>
            <a:spLocks noChangeShapeType="1"/>
          </p:cNvSpPr>
          <p:nvPr/>
        </p:nvSpPr>
        <p:spPr bwMode="auto">
          <a:xfrm>
            <a:off x="2542966" y="6311898"/>
            <a:ext cx="533400" cy="0"/>
          </a:xfrm>
          <a:prstGeom prst="line">
            <a:avLst/>
          </a:prstGeom>
          <a:noFill/>
          <a:ln w="38100">
            <a:solidFill>
              <a:schemeClr val="tx1"/>
            </a:solidFill>
            <a:round/>
            <a:headEnd/>
            <a:tailEnd type="triangle" w="med" len="med"/>
          </a:ln>
          <a:effectLst/>
          <a:extLst/>
        </p:spPr>
        <p:txBody>
          <a:bodyPr wrap="none" anchor="ctr"/>
          <a:lstStyle/>
          <a:p>
            <a:pPr>
              <a:defRPr/>
            </a:pPr>
            <a:endParaRPr lang="en-US" sz="2000">
              <a:latin typeface="+mj-lt"/>
              <a:ea typeface="ＭＳ Ｐゴシック" charset="0"/>
            </a:endParaRPr>
          </a:p>
        </p:txBody>
      </p:sp>
      <p:sp>
        <p:nvSpPr>
          <p:cNvPr id="17" name="TextBox 16"/>
          <p:cNvSpPr txBox="1"/>
          <p:nvPr/>
        </p:nvSpPr>
        <p:spPr>
          <a:xfrm>
            <a:off x="3183046" y="5957955"/>
            <a:ext cx="1066800" cy="707886"/>
          </a:xfrm>
          <a:prstGeom prst="rect">
            <a:avLst/>
          </a:prstGeom>
          <a:noFill/>
        </p:spPr>
        <p:txBody>
          <a:bodyPr wrap="square" rtlCol="0">
            <a:spAutoFit/>
          </a:bodyPr>
          <a:lstStyle/>
          <a:p>
            <a:r>
              <a:rPr lang="en-US" sz="2000" dirty="0">
                <a:latin typeface="+mj-lt"/>
              </a:rPr>
              <a:t>Infant Sector</a:t>
            </a:r>
          </a:p>
        </p:txBody>
      </p:sp>
      <p:sp>
        <p:nvSpPr>
          <p:cNvPr id="18" name="Line 17"/>
          <p:cNvSpPr>
            <a:spLocks noChangeShapeType="1"/>
          </p:cNvSpPr>
          <p:nvPr/>
        </p:nvSpPr>
        <p:spPr bwMode="auto">
          <a:xfrm>
            <a:off x="4066966" y="6311898"/>
            <a:ext cx="533400" cy="0"/>
          </a:xfrm>
          <a:prstGeom prst="line">
            <a:avLst/>
          </a:prstGeom>
          <a:noFill/>
          <a:ln w="38100">
            <a:solidFill>
              <a:schemeClr val="tx1"/>
            </a:solidFill>
            <a:round/>
            <a:headEnd/>
            <a:tailEnd type="triangle" w="med" len="med"/>
          </a:ln>
          <a:effectLst/>
          <a:extLst/>
        </p:spPr>
        <p:txBody>
          <a:bodyPr wrap="none" anchor="ctr"/>
          <a:lstStyle/>
          <a:p>
            <a:pPr>
              <a:defRPr/>
            </a:pPr>
            <a:endParaRPr lang="en-US" sz="2000">
              <a:latin typeface="+mj-lt"/>
              <a:ea typeface="ＭＳ Ｐゴシック" charset="0"/>
            </a:endParaRPr>
          </a:p>
        </p:txBody>
      </p:sp>
      <p:sp>
        <p:nvSpPr>
          <p:cNvPr id="19" name="TextBox 18"/>
          <p:cNvSpPr txBox="1"/>
          <p:nvPr/>
        </p:nvSpPr>
        <p:spPr>
          <a:xfrm>
            <a:off x="4622137" y="5957955"/>
            <a:ext cx="3265632" cy="707886"/>
          </a:xfrm>
          <a:prstGeom prst="rect">
            <a:avLst/>
          </a:prstGeom>
          <a:noFill/>
        </p:spPr>
        <p:txBody>
          <a:bodyPr wrap="square" rtlCol="0">
            <a:spAutoFit/>
          </a:bodyPr>
          <a:lstStyle/>
          <a:p>
            <a:r>
              <a:rPr lang="en-US" sz="2000" b="1" dirty="0">
                <a:solidFill>
                  <a:schemeClr val="accent2"/>
                </a:solidFill>
                <a:latin typeface="+mj-lt"/>
              </a:rPr>
              <a:t>More impact by optimizing</a:t>
            </a:r>
          </a:p>
          <a:p>
            <a:r>
              <a:rPr lang="en-US" sz="2000" b="1" dirty="0">
                <a:solidFill>
                  <a:schemeClr val="accent2"/>
                </a:solidFill>
                <a:latin typeface="+mj-lt"/>
              </a:rPr>
              <a:t>the development curve</a:t>
            </a:r>
          </a:p>
        </p:txBody>
      </p:sp>
    </p:spTree>
    <p:extLst>
      <p:ext uri="{BB962C8B-B14F-4D97-AF65-F5344CB8AC3E}">
        <p14:creationId xmlns:p14="http://schemas.microsoft.com/office/powerpoint/2010/main" val="660190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itle 6"/>
          <p:cNvSpPr>
            <a:spLocks noGrp="1"/>
          </p:cNvSpPr>
          <p:nvPr>
            <p:ph type="title"/>
          </p:nvPr>
        </p:nvSpPr>
        <p:spPr>
          <a:xfrm>
            <a:off x="628650" y="365126"/>
            <a:ext cx="8393430" cy="1325563"/>
          </a:xfrm>
        </p:spPr>
        <p:txBody>
          <a:bodyPr/>
          <a:lstStyle/>
          <a:p>
            <a:r>
              <a:rPr lang="en-US" dirty="0"/>
              <a:t>Energy: Design-Manufacturing</a:t>
            </a:r>
            <a:endParaRPr lang="en-US" altLang="en-US" dirty="0"/>
          </a:p>
        </p:txBody>
      </p:sp>
      <p:sp>
        <p:nvSpPr>
          <p:cNvPr id="8" name="Content Placeholder 2"/>
          <p:cNvSpPr>
            <a:spLocks noGrp="1"/>
          </p:cNvSpPr>
          <p:nvPr>
            <p:ph sz="quarter" idx="1"/>
          </p:nvPr>
        </p:nvSpPr>
        <p:spPr>
          <a:xfrm>
            <a:off x="486274" y="1803895"/>
            <a:ext cx="3352800" cy="990600"/>
          </a:xfrm>
        </p:spPr>
        <p:txBody>
          <a:bodyPr>
            <a:noAutofit/>
          </a:bodyPr>
          <a:lstStyle/>
          <a:p>
            <a:pPr marL="0" indent="0">
              <a:lnSpc>
                <a:spcPct val="80000"/>
              </a:lnSpc>
              <a:buNone/>
            </a:pPr>
            <a:r>
              <a:rPr lang="en-US" sz="2000" dirty="0">
                <a:latin typeface="+mj-lt"/>
              </a:rPr>
              <a:t>How does design and manufacturing impact energy consumption ?</a:t>
            </a:r>
          </a:p>
        </p:txBody>
      </p:sp>
      <p:sp>
        <p:nvSpPr>
          <p:cNvPr id="9" name="Content Placeholder 2"/>
          <p:cNvSpPr txBox="1">
            <a:spLocks/>
          </p:cNvSpPr>
          <p:nvPr/>
        </p:nvSpPr>
        <p:spPr>
          <a:xfrm>
            <a:off x="2881129" y="3419700"/>
            <a:ext cx="2579911" cy="14478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80000"/>
              </a:lnSpc>
              <a:buNone/>
            </a:pPr>
            <a:r>
              <a:rPr lang="en-US" sz="2000" dirty="0">
                <a:latin typeface="+mj-lt"/>
              </a:rPr>
              <a:t>Material selection</a:t>
            </a:r>
          </a:p>
          <a:p>
            <a:pPr lvl="2">
              <a:lnSpc>
                <a:spcPct val="80000"/>
              </a:lnSpc>
            </a:pPr>
            <a:r>
              <a:rPr lang="en-US" dirty="0">
                <a:latin typeface="+mj-lt"/>
              </a:rPr>
              <a:t>Application</a:t>
            </a:r>
          </a:p>
          <a:p>
            <a:pPr lvl="2">
              <a:lnSpc>
                <a:spcPct val="80000"/>
              </a:lnSpc>
            </a:pPr>
            <a:r>
              <a:rPr lang="en-US" dirty="0">
                <a:latin typeface="+mj-lt"/>
              </a:rPr>
              <a:t>Geometry</a:t>
            </a:r>
          </a:p>
          <a:p>
            <a:pPr lvl="3">
              <a:lnSpc>
                <a:spcPct val="80000"/>
              </a:lnSpc>
            </a:pPr>
            <a:endParaRPr lang="en-US" sz="1700" dirty="0">
              <a:latin typeface="+mj-lt"/>
            </a:endParaRPr>
          </a:p>
        </p:txBody>
      </p:sp>
      <p:sp>
        <p:nvSpPr>
          <p:cNvPr id="10" name="Content Placeholder 2"/>
          <p:cNvSpPr txBox="1">
            <a:spLocks/>
          </p:cNvSpPr>
          <p:nvPr/>
        </p:nvSpPr>
        <p:spPr>
          <a:xfrm>
            <a:off x="5580785" y="5101557"/>
            <a:ext cx="2809603" cy="13827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80000"/>
              </a:lnSpc>
              <a:buNone/>
            </a:pPr>
            <a:r>
              <a:rPr lang="en-US" sz="2000" dirty="0">
                <a:latin typeface="+mj-lt"/>
              </a:rPr>
              <a:t>Process/parameter selection</a:t>
            </a:r>
          </a:p>
          <a:p>
            <a:pPr lvl="2">
              <a:lnSpc>
                <a:spcPct val="80000"/>
              </a:lnSpc>
            </a:pPr>
            <a:r>
              <a:rPr lang="en-US" dirty="0">
                <a:latin typeface="+mj-lt"/>
              </a:rPr>
              <a:t>Materials</a:t>
            </a:r>
          </a:p>
          <a:p>
            <a:pPr lvl="2">
              <a:lnSpc>
                <a:spcPct val="80000"/>
              </a:lnSpc>
            </a:pPr>
            <a:r>
              <a:rPr lang="en-US" dirty="0">
                <a:latin typeface="+mj-lt"/>
              </a:rPr>
              <a:t>Application and geometry</a:t>
            </a:r>
          </a:p>
          <a:p>
            <a:pPr lvl="3">
              <a:lnSpc>
                <a:spcPct val="80000"/>
              </a:lnSpc>
            </a:pPr>
            <a:endParaRPr lang="en-US" sz="1700" dirty="0">
              <a:latin typeface="+mj-lt"/>
            </a:endParaRPr>
          </a:p>
        </p:txBody>
      </p:sp>
      <p:cxnSp>
        <p:nvCxnSpPr>
          <p:cNvPr id="5" name="Elbow Connector 4"/>
          <p:cNvCxnSpPr/>
          <p:nvPr/>
        </p:nvCxnSpPr>
        <p:spPr>
          <a:xfrm rot="16200000" flipH="1">
            <a:off x="2224591" y="2433745"/>
            <a:ext cx="945128" cy="1303020"/>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rot="16200000" flipH="1">
            <a:off x="4909560" y="4150679"/>
            <a:ext cx="945128" cy="1303020"/>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0785" y="1821346"/>
            <a:ext cx="3341511" cy="1946297"/>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3054" y="4372919"/>
            <a:ext cx="3280639" cy="2034416"/>
          </a:xfrm>
          <a:prstGeom prst="rect">
            <a:avLst/>
          </a:prstGeom>
        </p:spPr>
      </p:pic>
      <p:sp>
        <p:nvSpPr>
          <p:cNvPr id="12" name="TextBox 11"/>
          <p:cNvSpPr txBox="1"/>
          <p:nvPr/>
        </p:nvSpPr>
        <p:spPr>
          <a:xfrm>
            <a:off x="7460857" y="3767643"/>
            <a:ext cx="1635577" cy="338554"/>
          </a:xfrm>
          <a:prstGeom prst="rect">
            <a:avLst/>
          </a:prstGeom>
          <a:noFill/>
        </p:spPr>
        <p:txBody>
          <a:bodyPr wrap="square" rtlCol="0">
            <a:spAutoFit/>
          </a:bodyPr>
          <a:lstStyle/>
          <a:p>
            <a:r>
              <a:rPr lang="en-US" sz="1600" dirty="0">
                <a:latin typeface="+mj-lt"/>
                <a:ea typeface="Calibri" charset="0"/>
                <a:cs typeface="Calibri" charset="0"/>
              </a:rPr>
              <a:t>(Source: Vimeo)</a:t>
            </a:r>
          </a:p>
        </p:txBody>
      </p:sp>
      <p:sp>
        <p:nvSpPr>
          <p:cNvPr id="13" name="TextBox 12"/>
          <p:cNvSpPr txBox="1"/>
          <p:nvPr/>
        </p:nvSpPr>
        <p:spPr>
          <a:xfrm>
            <a:off x="2249586" y="6407335"/>
            <a:ext cx="1528842" cy="338554"/>
          </a:xfrm>
          <a:prstGeom prst="rect">
            <a:avLst/>
          </a:prstGeom>
          <a:noFill/>
        </p:spPr>
        <p:txBody>
          <a:bodyPr wrap="square" rtlCol="0">
            <a:spAutoFit/>
          </a:bodyPr>
          <a:lstStyle/>
          <a:p>
            <a:r>
              <a:rPr lang="en-US" sz="1600" dirty="0">
                <a:latin typeface="+mj-lt"/>
                <a:ea typeface="Calibri" charset="0"/>
                <a:cs typeface="Calibri" charset="0"/>
              </a:rPr>
              <a:t>(Source: Flickr)</a:t>
            </a:r>
          </a:p>
        </p:txBody>
      </p:sp>
    </p:spTree>
    <p:extLst>
      <p:ext uri="{BB962C8B-B14F-4D97-AF65-F5344CB8AC3E}">
        <p14:creationId xmlns:p14="http://schemas.microsoft.com/office/powerpoint/2010/main" val="1065961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AM Energy: Design-Manufacture</a:t>
            </a:r>
            <a:endParaRPr lang="en-US" dirty="0"/>
          </a:p>
        </p:txBody>
      </p:sp>
      <p:sp>
        <p:nvSpPr>
          <p:cNvPr id="2" name="Content Placeholder 1"/>
          <p:cNvSpPr>
            <a:spLocks noGrp="1"/>
          </p:cNvSpPr>
          <p:nvPr>
            <p:ph idx="1"/>
          </p:nvPr>
        </p:nvSpPr>
        <p:spPr/>
        <p:txBody>
          <a:bodyPr/>
          <a:lstStyle/>
          <a:p>
            <a:r>
              <a:rPr lang="en-US" smtClean="0"/>
              <a:t>Requires understanding process inputs and outputs and their relationships</a:t>
            </a:r>
          </a:p>
          <a:p>
            <a:endParaRPr lang="en-US" dirty="0"/>
          </a:p>
        </p:txBody>
      </p:sp>
      <p:pic>
        <p:nvPicPr>
          <p:cNvPr id="16" name="Picture 15"/>
          <p:cNvPicPr>
            <a:picLocks noChangeAspect="1"/>
          </p:cNvPicPr>
          <p:nvPr/>
        </p:nvPicPr>
        <p:blipFill>
          <a:blip r:embed="rId2"/>
          <a:stretch>
            <a:fillRect/>
          </a:stretch>
        </p:blipFill>
        <p:spPr>
          <a:xfrm>
            <a:off x="287532" y="2962558"/>
            <a:ext cx="8719422" cy="3444240"/>
          </a:xfrm>
          <a:prstGeom prst="rect">
            <a:avLst/>
          </a:prstGeom>
        </p:spPr>
      </p:pic>
    </p:spTree>
    <p:extLst>
      <p:ext uri="{BB962C8B-B14F-4D97-AF65-F5344CB8AC3E}">
        <p14:creationId xmlns:p14="http://schemas.microsoft.com/office/powerpoint/2010/main" val="22603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Fused Deposition Modeling (FDM)</a:t>
            </a:r>
            <a:endParaRPr lang="en-US" altLang="en-US" dirty="0"/>
          </a:p>
        </p:txBody>
      </p:sp>
      <p:sp>
        <p:nvSpPr>
          <p:cNvPr id="5" name="Content Placeholder 4"/>
          <p:cNvSpPr>
            <a:spLocks noGrp="1"/>
          </p:cNvSpPr>
          <p:nvPr>
            <p:ph sz="half" idx="1"/>
          </p:nvPr>
        </p:nvSpPr>
        <p:spPr/>
        <p:txBody>
          <a:bodyPr>
            <a:normAutofit fontScale="92500" lnSpcReduction="20000"/>
          </a:bodyPr>
          <a:lstStyle/>
          <a:p>
            <a:r>
              <a:rPr lang="en-US" smtClean="0"/>
              <a:t>One of the most common additive manufacturing processes in the manufacturing sector. </a:t>
            </a:r>
          </a:p>
          <a:p>
            <a:r>
              <a:rPr lang="en-US" smtClean="0"/>
              <a:t>Polymers: PLA, ABS, Nylon, PETE, HDPE, PC</a:t>
            </a:r>
          </a:p>
          <a:p>
            <a:r>
              <a:rPr lang="en-US" smtClean="0"/>
              <a:t>Fills: </a:t>
            </a:r>
          </a:p>
          <a:p>
            <a:pPr lvl="1"/>
            <a:r>
              <a:rPr lang="en-US" smtClean="0"/>
              <a:t>Carbon Fiber; Graphite Glass Fiber </a:t>
            </a:r>
          </a:p>
          <a:p>
            <a:pPr lvl="1"/>
            <a:r>
              <a:rPr lang="en-US" smtClean="0"/>
              <a:t>Woods; Ceramics</a:t>
            </a:r>
          </a:p>
          <a:p>
            <a:pPr lvl="1"/>
            <a:r>
              <a:rPr lang="en-US" smtClean="0"/>
              <a:t>Metal Powders: Iron, Stainless steel, Bronze, Copper</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7976" y="1517904"/>
            <a:ext cx="4005072" cy="5153438"/>
          </a:xfrm>
          <a:prstGeom prst="rect">
            <a:avLst/>
          </a:prstGeom>
        </p:spPr>
      </p:pic>
    </p:spTree>
    <p:extLst>
      <p:ext uri="{BB962C8B-B14F-4D97-AF65-F5344CB8AC3E}">
        <p14:creationId xmlns:p14="http://schemas.microsoft.com/office/powerpoint/2010/main" val="2577498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FDM Build Time</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p:txBody>
              <a:bodyPr>
                <a:normAutofit fontScale="92500" lnSpcReduction="20000"/>
              </a:bodyPr>
              <a:lstStyle/>
              <a:p>
                <a:r>
                  <a:rPr lang="en-US" dirty="0" smtClean="0"/>
                  <a:t>Build time </a:t>
                </a:r>
              </a:p>
              <a:p>
                <a:r>
                  <a:rPr lang="en-US" dirty="0"/>
                  <a:t>Post processing time</a:t>
                </a:r>
              </a:p>
              <a:p>
                <a:r>
                  <a:rPr lang="en-US" dirty="0"/>
                  <a:t>Part geometry</a:t>
                </a:r>
              </a:p>
              <a:p>
                <a:endParaRPr lang="en-US" dirty="0"/>
              </a:p>
              <a:p>
                <a:r>
                  <a:rPr lang="en-US" dirty="0"/>
                  <a:t>Total process time is the sum of build </a:t>
                </a:r>
                <a:r>
                  <a:rPr lang="en-US" dirty="0" smtClean="0"/>
                  <a:t>time and post-processing </a:t>
                </a:r>
                <a:r>
                  <a:rPr lang="en-US" dirty="0"/>
                  <a:t>time.</a:t>
                </a:r>
              </a:p>
              <a:p>
                <a:endParaRPr lang="en-US" dirty="0"/>
              </a:p>
              <a:p>
                <a:r>
                  <a:rPr lang="en-US" dirty="0"/>
                  <a:t>Total Process Time: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 </m:t>
                        </m:r>
                        <m:r>
                          <a:rPr lang="en-US">
                            <a:latin typeface="Cambria Math" panose="02040503050406030204" pitchFamily="18" charset="0"/>
                          </a:rPr>
                          <m:t>𝑻</m:t>
                        </m:r>
                      </m:e>
                      <m:sub>
                        <m:r>
                          <a:rPr lang="en-US">
                            <a:latin typeface="Cambria Math" panose="02040503050406030204" pitchFamily="18" charset="0"/>
                          </a:rPr>
                          <m:t>𝒑𝒓𝒐𝒄𝒆𝒔𝒔</m:t>
                        </m:r>
                      </m:sub>
                    </m:sSub>
                  </m:oMath>
                </a14:m>
                <a:r>
                  <a:rPr lang="en-US" dirty="0"/>
                  <a:t> =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𝑏𝑢𝑖𝑙𝑑</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𝑝𝑜𝑠𝑡</m:t>
                        </m:r>
                      </m:sub>
                    </m:sSub>
                  </m:oMath>
                </a14:m>
                <a:endParaRPr lang="en-US" dirty="0"/>
              </a:p>
              <a:p>
                <a:pPr marL="0" indent="0">
                  <a:buNone/>
                </a:pPr>
                <a:r>
                  <a:rPr lang="en-US" dirty="0"/>
                  <a:t>where:</a:t>
                </a:r>
              </a:p>
              <a:p>
                <a:pPr lvl="1"/>
                <a:r>
                  <a:rPr lang="en-US" dirty="0" err="1"/>
                  <a:t>T</a:t>
                </a:r>
                <a:r>
                  <a:rPr lang="en-US" baseline="-25000" dirty="0" err="1"/>
                  <a:t>build</a:t>
                </a:r>
                <a:r>
                  <a:rPr lang="en-US" dirty="0"/>
                  <a:t>  is the part build time</a:t>
                </a:r>
              </a:p>
              <a:p>
                <a:pPr lvl="1"/>
                <a:r>
                  <a:rPr lang="en-US" dirty="0" err="1"/>
                  <a:t>T</a:t>
                </a:r>
                <a:r>
                  <a:rPr lang="en-US" baseline="-25000" dirty="0" err="1"/>
                  <a:t>post</a:t>
                </a:r>
                <a:r>
                  <a:rPr lang="en-US" dirty="0"/>
                  <a:t> is the post-processing </a:t>
                </a:r>
                <a:r>
                  <a:rPr lang="en-US" dirty="0" smtClean="0"/>
                  <a:t>time</a:t>
                </a:r>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a:blip r:embed="rId3"/>
                <a:stretch>
                  <a:fillRect l="-1391" t="-3501"/>
                </a:stretch>
              </a:blipFill>
            </p:spPr>
            <p:txBody>
              <a:bodyPr/>
              <a:lstStyle/>
              <a:p>
                <a:r>
                  <a:rPr lang="en-US">
                    <a:noFill/>
                  </a:rPr>
                  <a:t> </a:t>
                </a:r>
              </a:p>
            </p:txBody>
          </p:sp>
        </mc:Fallback>
      </mc:AlternateContent>
      <p:sp>
        <p:nvSpPr>
          <p:cNvPr id="11" name="TextBox 10"/>
          <p:cNvSpPr txBox="1"/>
          <p:nvPr/>
        </p:nvSpPr>
        <p:spPr>
          <a:xfrm>
            <a:off x="4480436" y="1825625"/>
            <a:ext cx="4566460" cy="369332"/>
          </a:xfrm>
          <a:prstGeom prst="rect">
            <a:avLst/>
          </a:prstGeom>
          <a:noFill/>
        </p:spPr>
        <p:txBody>
          <a:bodyPr wrap="square" rtlCol="0">
            <a:spAutoFit/>
          </a:bodyPr>
          <a:lstStyle/>
          <a:p>
            <a:r>
              <a:rPr lang="en-US" dirty="0">
                <a:solidFill>
                  <a:srgbClr val="FF0000"/>
                </a:solidFill>
                <a:latin typeface="+mj-lt"/>
              </a:rPr>
              <a:t>process characteristics </a:t>
            </a:r>
            <a:r>
              <a:rPr lang="en-US" dirty="0">
                <a:latin typeface="+mj-lt"/>
              </a:rPr>
              <a:t>&amp; </a:t>
            </a:r>
            <a:r>
              <a:rPr lang="en-US" dirty="0">
                <a:solidFill>
                  <a:srgbClr val="FF0000"/>
                </a:solidFill>
                <a:latin typeface="+mj-lt"/>
              </a:rPr>
              <a:t>part geometry</a:t>
            </a:r>
          </a:p>
        </p:txBody>
      </p:sp>
      <p:sp>
        <p:nvSpPr>
          <p:cNvPr id="12" name="Line 16"/>
          <p:cNvSpPr>
            <a:spLocks noChangeShapeType="1"/>
          </p:cNvSpPr>
          <p:nvPr/>
        </p:nvSpPr>
        <p:spPr bwMode="auto">
          <a:xfrm>
            <a:off x="3826094" y="2840300"/>
            <a:ext cx="533400" cy="0"/>
          </a:xfrm>
          <a:prstGeom prst="line">
            <a:avLst/>
          </a:prstGeom>
          <a:noFill/>
          <a:ln w="38100">
            <a:solidFill>
              <a:schemeClr val="tx1"/>
            </a:solidFill>
            <a:round/>
            <a:headEnd/>
            <a:tailEnd type="triangle" w="med" len="med"/>
          </a:ln>
          <a:effectLst/>
          <a:extLst/>
        </p:spPr>
        <p:txBody>
          <a:bodyPr wrap="none" anchor="ctr"/>
          <a:lstStyle/>
          <a:p>
            <a:pPr>
              <a:defRPr/>
            </a:pPr>
            <a:endParaRPr lang="en-US" sz="2200">
              <a:ea typeface="ＭＳ Ｐゴシック" charset="0"/>
            </a:endParaRPr>
          </a:p>
        </p:txBody>
      </p:sp>
      <p:sp>
        <p:nvSpPr>
          <p:cNvPr id="13" name="TextBox 12"/>
          <p:cNvSpPr txBox="1"/>
          <p:nvPr/>
        </p:nvSpPr>
        <p:spPr>
          <a:xfrm>
            <a:off x="4480436" y="2663734"/>
            <a:ext cx="4566460" cy="369332"/>
          </a:xfrm>
          <a:prstGeom prst="rect">
            <a:avLst/>
          </a:prstGeom>
          <a:noFill/>
        </p:spPr>
        <p:txBody>
          <a:bodyPr wrap="square" rtlCol="0">
            <a:spAutoFit/>
          </a:bodyPr>
          <a:lstStyle/>
          <a:p>
            <a:r>
              <a:rPr lang="en-US" dirty="0">
                <a:solidFill>
                  <a:srgbClr val="FF0000"/>
                </a:solidFill>
                <a:latin typeface="+mj-lt"/>
              </a:rPr>
              <a:t>dimensional size (x,y,z) </a:t>
            </a:r>
            <a:r>
              <a:rPr lang="en-US" dirty="0">
                <a:latin typeface="+mj-lt"/>
              </a:rPr>
              <a:t>&amp;</a:t>
            </a:r>
            <a:r>
              <a:rPr lang="en-US" dirty="0">
                <a:solidFill>
                  <a:srgbClr val="FF0000"/>
                </a:solidFill>
                <a:latin typeface="+mj-lt"/>
              </a:rPr>
              <a:t> shape complexity (</a:t>
            </a:r>
            <a:r>
              <a:rPr lang="en-US" dirty="0" err="1">
                <a:solidFill>
                  <a:srgbClr val="FF0000"/>
                </a:solidFill>
                <a:latin typeface="+mj-lt"/>
              </a:rPr>
              <a:t>S</a:t>
            </a:r>
            <a:r>
              <a:rPr lang="en-US" baseline="-25000" dirty="0" err="1">
                <a:solidFill>
                  <a:srgbClr val="FF0000"/>
                </a:solidFill>
                <a:latin typeface="+mj-lt"/>
              </a:rPr>
              <a:t>c</a:t>
            </a:r>
            <a:r>
              <a:rPr lang="en-US" dirty="0">
                <a:solidFill>
                  <a:srgbClr val="FF0000"/>
                </a:solidFill>
                <a:latin typeface="+mj-lt"/>
              </a:rPr>
              <a:t>)</a:t>
            </a:r>
          </a:p>
        </p:txBody>
      </p:sp>
      <p:sp>
        <p:nvSpPr>
          <p:cNvPr id="14" name="Line 16"/>
          <p:cNvSpPr>
            <a:spLocks noChangeShapeType="1"/>
          </p:cNvSpPr>
          <p:nvPr/>
        </p:nvSpPr>
        <p:spPr bwMode="auto">
          <a:xfrm>
            <a:off x="3826094" y="2032949"/>
            <a:ext cx="533400" cy="0"/>
          </a:xfrm>
          <a:prstGeom prst="line">
            <a:avLst/>
          </a:prstGeom>
          <a:noFill/>
          <a:ln w="38100">
            <a:solidFill>
              <a:schemeClr val="tx1"/>
            </a:solidFill>
            <a:round/>
            <a:headEnd/>
            <a:tailEnd type="triangle" w="med" len="med"/>
          </a:ln>
          <a:effectLst/>
          <a:extLst/>
        </p:spPr>
        <p:txBody>
          <a:bodyPr wrap="none" anchor="ctr"/>
          <a:lstStyle/>
          <a:p>
            <a:pPr>
              <a:defRPr/>
            </a:pPr>
            <a:endParaRPr lang="en-US" sz="2200">
              <a:ea typeface="ＭＳ Ｐゴシック" charset="0"/>
            </a:endParaRPr>
          </a:p>
        </p:txBody>
      </p:sp>
      <p:sp>
        <p:nvSpPr>
          <p:cNvPr id="18" name="Line 16"/>
          <p:cNvSpPr>
            <a:spLocks noChangeShapeType="1"/>
          </p:cNvSpPr>
          <p:nvPr/>
        </p:nvSpPr>
        <p:spPr bwMode="auto">
          <a:xfrm>
            <a:off x="3826094" y="2425708"/>
            <a:ext cx="533400" cy="0"/>
          </a:xfrm>
          <a:prstGeom prst="line">
            <a:avLst/>
          </a:prstGeom>
          <a:noFill/>
          <a:ln w="38100">
            <a:solidFill>
              <a:schemeClr val="tx1"/>
            </a:solidFill>
            <a:round/>
            <a:headEnd/>
            <a:tailEnd type="triangle" w="med" len="med"/>
          </a:ln>
          <a:effectLst/>
          <a:extLst/>
        </p:spPr>
        <p:txBody>
          <a:bodyPr wrap="none" anchor="ctr"/>
          <a:lstStyle/>
          <a:p>
            <a:pPr>
              <a:defRPr/>
            </a:pPr>
            <a:endParaRPr lang="en-US" sz="2200">
              <a:ea typeface="ＭＳ Ｐゴシック" charset="0"/>
            </a:endParaRPr>
          </a:p>
        </p:txBody>
      </p:sp>
      <p:sp>
        <p:nvSpPr>
          <p:cNvPr id="19" name="TextBox 18"/>
          <p:cNvSpPr txBox="1"/>
          <p:nvPr/>
        </p:nvSpPr>
        <p:spPr>
          <a:xfrm>
            <a:off x="4480436" y="2239938"/>
            <a:ext cx="4566460" cy="369332"/>
          </a:xfrm>
          <a:prstGeom prst="rect">
            <a:avLst/>
          </a:prstGeom>
          <a:noFill/>
        </p:spPr>
        <p:txBody>
          <a:bodyPr wrap="square" rtlCol="0">
            <a:spAutoFit/>
          </a:bodyPr>
          <a:lstStyle/>
          <a:p>
            <a:r>
              <a:rPr lang="en-US" dirty="0">
                <a:solidFill>
                  <a:srgbClr val="FF0000"/>
                </a:solidFill>
                <a:latin typeface="+mj-lt"/>
              </a:rPr>
              <a:t>part geometry</a:t>
            </a:r>
          </a:p>
        </p:txBody>
      </p:sp>
    </p:spTree>
    <p:extLst>
      <p:ext uri="{BB962C8B-B14F-4D97-AF65-F5344CB8AC3E}">
        <p14:creationId xmlns:p14="http://schemas.microsoft.com/office/powerpoint/2010/main" val="263963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FDM Build Time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smtClean="0"/>
                  <a:t>Important parameters: Part height, part volume, part outside surface area, support height, support volume and base area</a:t>
                </a:r>
              </a:p>
              <a:p>
                <a:r>
                  <a:rPr lang="en-US" dirty="0" smtClean="0"/>
                  <a:t>Build </a:t>
                </a:r>
                <a:r>
                  <a:rPr lang="en-US" dirty="0"/>
                  <a:t>time of a process can be represented as a function of part surface area and part </a:t>
                </a:r>
                <a:r>
                  <a:rPr lang="en-US" dirty="0" smtClean="0"/>
                  <a:t>volume from experimental results through regression. </a:t>
                </a:r>
              </a:p>
              <a:p>
                <a:r>
                  <a:rPr lang="en-US" dirty="0" smtClean="0"/>
                  <a:t>For an FDM process: </a:t>
                </a:r>
                <a:endParaRPr lang="en-US" dirty="0"/>
              </a:p>
              <a:p>
                <a:pPr lvl="1"/>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𝑻</m:t>
                        </m:r>
                      </m:e>
                      <m:sub>
                        <m:r>
                          <a:rPr lang="en-US">
                            <a:latin typeface="Cambria Math" panose="02040503050406030204" pitchFamily="18" charset="0"/>
                          </a:rPr>
                          <m:t>𝒃𝒖𝒊𝒍𝒅</m:t>
                        </m:r>
                      </m:sub>
                    </m:sSub>
                    <m:r>
                      <a:rPr lang="en-US">
                        <a:latin typeface="Cambria Math" panose="02040503050406030204" pitchFamily="18" charset="0"/>
                      </a:rPr>
                      <m:t>=(2.8625</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−4</m:t>
                        </m:r>
                      </m:sup>
                    </m:sSup>
                    <m:r>
                      <a:rPr lang="en-US" smtClean="0">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𝑉</m:t>
                        </m:r>
                      </m:e>
                      <m:sup>
                        <m:r>
                          <a:rPr lang="en-US">
                            <a:latin typeface="Cambria Math" panose="02040503050406030204" pitchFamily="18" charset="0"/>
                          </a:rPr>
                          <m:t>4</m:t>
                        </m:r>
                      </m:sup>
                    </m:sSup>
                    <m:r>
                      <a:rPr lang="en-US">
                        <a:latin typeface="Cambria Math" panose="02040503050406030204" pitchFamily="18" charset="0"/>
                      </a:rPr>
                      <m:t>+9.6791</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−1</m:t>
                        </m:r>
                      </m:sup>
                    </m:sSup>
                    <m:r>
                      <a:rPr lang="en-US">
                        <a:latin typeface="Cambria Math" panose="02040503050406030204" pitchFamily="18" charset="0"/>
                      </a:rPr>
                      <m:t>.</m:t>
                    </m:r>
                    <m:r>
                      <a:rPr lang="en-US">
                        <a:latin typeface="Cambria Math" panose="02040503050406030204" pitchFamily="18" charset="0"/>
                      </a:rPr>
                      <m:t>𝑆𝐴</m:t>
                    </m:r>
                    <m:r>
                      <a:rPr lang="en-US">
                        <a:latin typeface="Cambria Math" panose="02040503050406030204" pitchFamily="18" charset="0"/>
                      </a:rPr>
                      <m:t>−2.4636</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−6</m:t>
                        </m:r>
                      </m:sup>
                    </m:sSup>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𝑉</m:t>
                        </m:r>
                      </m:e>
                      <m:sup>
                        <m:r>
                          <a:rPr lang="en-US">
                            <a:latin typeface="Cambria Math" panose="02040503050406030204" pitchFamily="18" charset="0"/>
                          </a:rPr>
                          <m:t>4</m:t>
                        </m:r>
                      </m:sup>
                    </m:sSup>
                    <m:r>
                      <a:rPr lang="en-US">
                        <a:latin typeface="Cambria Math" panose="02040503050406030204" pitchFamily="18" charset="0"/>
                      </a:rPr>
                      <m:t>.</m:t>
                    </m:r>
                    <m:r>
                      <a:rPr lang="en-US">
                        <a:latin typeface="Cambria Math" panose="02040503050406030204" pitchFamily="18" charset="0"/>
                      </a:rPr>
                      <m:t>𝑆𝐴</m:t>
                    </m:r>
                    <m:r>
                      <a:rPr lang="en-US">
                        <a:latin typeface="Cambria Math" panose="02040503050406030204" pitchFamily="18" charset="0"/>
                      </a:rPr>
                      <m:t>+12.5292)</m:t>
                    </m:r>
                  </m:oMath>
                </a14:m>
                <a:endParaRPr lang="en-US" dirty="0"/>
              </a:p>
              <a:p>
                <a:pPr lvl="1"/>
                <a:r>
                  <a:rPr lang="en-US" dirty="0" smtClean="0"/>
                  <a:t>where </a:t>
                </a:r>
                <a:r>
                  <a:rPr lang="en-US" dirty="0"/>
                  <a:t>V is the volume of the part, and SA is the outside surface area of the part.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391" t="-3081" r="-1082"/>
                </a:stretch>
              </a:blipFill>
            </p:spPr>
            <p:txBody>
              <a:bodyPr/>
              <a:lstStyle/>
              <a:p>
                <a:r>
                  <a:rPr lang="en-US">
                    <a:noFill/>
                  </a:rPr>
                  <a:t> </a:t>
                </a:r>
              </a:p>
            </p:txBody>
          </p:sp>
        </mc:Fallback>
      </mc:AlternateContent>
    </p:spTree>
    <p:extLst>
      <p:ext uri="{BB962C8B-B14F-4D97-AF65-F5344CB8AC3E}">
        <p14:creationId xmlns:p14="http://schemas.microsoft.com/office/powerpoint/2010/main" val="3996994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FDM Post Processing Time (1)</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Post-processing time (</a:t>
            </a:r>
            <a:r>
              <a:rPr lang="en-US" dirty="0" err="1" smtClean="0"/>
              <a:t>T</a:t>
            </a:r>
            <a:r>
              <a:rPr lang="en-US" baseline="-25000" dirty="0" err="1" smtClean="0"/>
              <a:t>post</a:t>
            </a:r>
            <a:r>
              <a:rPr lang="en-US" dirty="0" smtClean="0"/>
              <a:t>) </a:t>
            </a:r>
          </a:p>
          <a:p>
            <a:endParaRPr lang="en-US" dirty="0" smtClean="0"/>
          </a:p>
          <a:p>
            <a:pPr marL="0" indent="0">
              <a:buNone/>
            </a:pPr>
            <a:endParaRPr lang="en-US" dirty="0" smtClean="0"/>
          </a:p>
          <a:p>
            <a:pPr marL="0" indent="0">
              <a:buNone/>
            </a:pPr>
            <a:r>
              <a:rPr lang="en-US" dirty="0" smtClean="0"/>
              <a:t>where,</a:t>
            </a:r>
          </a:p>
          <a:p>
            <a:r>
              <a:rPr lang="en-US" dirty="0" err="1" smtClean="0"/>
              <a:t>t</a:t>
            </a:r>
            <a:r>
              <a:rPr lang="en-US" baseline="-25000" dirty="0" err="1" smtClean="0"/>
              <a:t>base</a:t>
            </a:r>
            <a:r>
              <a:rPr lang="en-US" dirty="0" smtClean="0"/>
              <a:t> is the time to wash the base layer of support.</a:t>
            </a:r>
          </a:p>
          <a:p>
            <a:r>
              <a:rPr lang="en-US" dirty="0" smtClean="0"/>
              <a:t>SA = part outside surface area</a:t>
            </a:r>
          </a:p>
          <a:p>
            <a:r>
              <a:rPr lang="en-US" dirty="0" smtClean="0"/>
              <a:t>A</a:t>
            </a:r>
            <a:r>
              <a:rPr lang="en-US" baseline="-25000" dirty="0" smtClean="0"/>
              <a:t>b</a:t>
            </a:r>
            <a:r>
              <a:rPr lang="en-US" dirty="0" smtClean="0"/>
              <a:t> = base outside surface area</a:t>
            </a:r>
          </a:p>
          <a:p>
            <a:r>
              <a:rPr lang="en-US" dirty="0" smtClean="0"/>
              <a:t>N</a:t>
            </a:r>
            <a:r>
              <a:rPr lang="en-US" baseline="-25000" dirty="0" smtClean="0"/>
              <a:t>i</a:t>
            </a:r>
            <a:r>
              <a:rPr lang="en-US" dirty="0" smtClean="0"/>
              <a:t>= number of internal channels</a:t>
            </a:r>
          </a:p>
          <a:p>
            <a:r>
              <a:rPr lang="en-US" dirty="0" smtClean="0"/>
              <a:t>A</a:t>
            </a:r>
            <a:r>
              <a:rPr lang="en-US" baseline="-25000" dirty="0" smtClean="0"/>
              <a:t>i </a:t>
            </a:r>
            <a:r>
              <a:rPr lang="en-US" dirty="0" smtClean="0"/>
              <a:t>= internal part surface area</a:t>
            </a:r>
          </a:p>
          <a:p>
            <a:r>
              <a:rPr lang="en-US" dirty="0" smtClean="0"/>
              <a:t>K</a:t>
            </a:r>
            <a:r>
              <a:rPr lang="en-US" baseline="-25000" dirty="0" smtClean="0"/>
              <a:t>1</a:t>
            </a:r>
            <a:r>
              <a:rPr lang="en-US" dirty="0" smtClean="0"/>
              <a:t>,K</a:t>
            </a:r>
            <a:r>
              <a:rPr lang="en-US" baseline="-25000" dirty="0" smtClean="0"/>
              <a:t>2</a:t>
            </a:r>
            <a:r>
              <a:rPr lang="en-US" dirty="0" smtClean="0"/>
              <a:t>,K</a:t>
            </a:r>
            <a:r>
              <a:rPr lang="en-US" baseline="-25000" dirty="0" smtClean="0"/>
              <a:t>3</a:t>
            </a:r>
            <a:r>
              <a:rPr lang="en-US" dirty="0" smtClean="0"/>
              <a:t> = degree of difficulty in washing</a:t>
            </a:r>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sz="half" idx="2"/>
              </p:nvPr>
            </p:nvSpPr>
            <p:spPr/>
            <p:txBody>
              <a:bodyPr>
                <a:normAutofit fontScale="77500" lnSpcReduction="20000"/>
              </a:bodyPr>
              <a:lstStyle/>
              <a:p>
                <a:endParaRPr lang="en-US" dirty="0" smtClean="0"/>
              </a:p>
              <a:p>
                <a:endParaRPr lang="en-US" dirty="0"/>
              </a:p>
              <a:p>
                <a:endParaRPr lang="en-US" dirty="0"/>
              </a:p>
              <a:p>
                <a:endParaRPr lang="en-US" dirty="0"/>
              </a:p>
              <a:p>
                <a:r>
                  <a:rPr lang="en-US" dirty="0"/>
                  <a:t>The degree of difficulty of washing can be calculated as:</a:t>
                </a:r>
              </a:p>
              <a:p>
                <a:pPr lvl="1"/>
                <a:r>
                  <a:rPr lang="en-US" dirty="0"/>
                  <a:t>If S</a:t>
                </a:r>
                <a:r>
                  <a:rPr lang="en-US" baseline="-25000" dirty="0"/>
                  <a:t>c</a:t>
                </a:r>
                <a:r>
                  <a:rPr lang="en-US" dirty="0"/>
                  <a:t> </a:t>
                </a:r>
                <a14:m>
                  <m:oMath xmlns:m="http://schemas.openxmlformats.org/officeDocument/2006/math">
                    <m:r>
                      <a:rPr lang="en-US">
                        <a:latin typeface="Cambria Math" panose="02040503050406030204" pitchFamily="18" charset="0"/>
                      </a:rPr>
                      <m:t>≥</m:t>
                    </m:r>
                  </m:oMath>
                </a14:m>
                <a:r>
                  <a:rPr lang="en-US" dirty="0"/>
                  <a:t> 1, K</a:t>
                </a:r>
                <a:r>
                  <a:rPr lang="en-US" baseline="-25000" dirty="0"/>
                  <a:t>1</a:t>
                </a:r>
                <a:r>
                  <a:rPr lang="en-US" dirty="0"/>
                  <a:t> = 1, else K</a:t>
                </a:r>
                <a:r>
                  <a:rPr lang="en-US" baseline="-25000" dirty="0"/>
                  <a:t>1</a:t>
                </a:r>
                <a:r>
                  <a:rPr lang="en-US" dirty="0"/>
                  <a:t> </a:t>
                </a:r>
                <a:r>
                  <a:rPr lang="en-US" dirty="0" smtClean="0"/>
                  <a:t>= 0</a:t>
                </a:r>
                <a:endParaRPr lang="en-US" dirty="0"/>
              </a:p>
              <a:p>
                <a:pPr lvl="1"/>
                <a:r>
                  <a:rPr lang="en-US" dirty="0"/>
                  <a:t>If S</a:t>
                </a:r>
                <a:r>
                  <a:rPr lang="en-US" baseline="-25000" dirty="0"/>
                  <a:t>c</a:t>
                </a:r>
                <a:r>
                  <a:rPr lang="en-US" dirty="0"/>
                  <a:t> </a:t>
                </a:r>
                <a14:m>
                  <m:oMath xmlns:m="http://schemas.openxmlformats.org/officeDocument/2006/math">
                    <m:r>
                      <a:rPr lang="en-US">
                        <a:latin typeface="Cambria Math" panose="02040503050406030204" pitchFamily="18" charset="0"/>
                      </a:rPr>
                      <m:t>≥</m:t>
                    </m:r>
                  </m:oMath>
                </a14:m>
                <a:r>
                  <a:rPr lang="en-US" dirty="0"/>
                  <a:t> 2, K</a:t>
                </a:r>
                <a:r>
                  <a:rPr lang="en-US" baseline="-25000" dirty="0"/>
                  <a:t>2</a:t>
                </a:r>
                <a:r>
                  <a:rPr lang="en-US" dirty="0"/>
                  <a:t> = 1, else K</a:t>
                </a:r>
                <a:r>
                  <a:rPr lang="en-US" baseline="-25000" dirty="0"/>
                  <a:t>2</a:t>
                </a:r>
                <a:r>
                  <a:rPr lang="en-US" dirty="0"/>
                  <a:t> </a:t>
                </a:r>
                <a:r>
                  <a:rPr lang="en-US" dirty="0" smtClean="0"/>
                  <a:t>= 0</a:t>
                </a:r>
                <a:endParaRPr lang="en-US" dirty="0"/>
              </a:p>
              <a:p>
                <a:pPr lvl="1"/>
                <a:r>
                  <a:rPr lang="en-US" dirty="0"/>
                  <a:t>If S</a:t>
                </a:r>
                <a:r>
                  <a:rPr lang="en-US" baseline="-25000" dirty="0"/>
                  <a:t>c</a:t>
                </a:r>
                <a:r>
                  <a:rPr lang="en-US" dirty="0"/>
                  <a:t> </a:t>
                </a:r>
                <a14:m>
                  <m:oMath xmlns:m="http://schemas.openxmlformats.org/officeDocument/2006/math">
                    <m:r>
                      <a:rPr lang="en-US">
                        <a:latin typeface="Cambria Math" panose="02040503050406030204" pitchFamily="18" charset="0"/>
                      </a:rPr>
                      <m:t>≥</m:t>
                    </m:r>
                  </m:oMath>
                </a14:m>
                <a:r>
                  <a:rPr lang="en-US" dirty="0"/>
                  <a:t> 3, K</a:t>
                </a:r>
                <a:r>
                  <a:rPr lang="en-US" baseline="-25000" dirty="0"/>
                  <a:t>3</a:t>
                </a:r>
                <a:r>
                  <a:rPr lang="en-US" dirty="0"/>
                  <a:t> = 1, else K</a:t>
                </a:r>
                <a:r>
                  <a:rPr lang="en-US" baseline="-25000" dirty="0"/>
                  <a:t>3</a:t>
                </a:r>
                <a:r>
                  <a:rPr lang="en-US" dirty="0"/>
                  <a:t> </a:t>
                </a:r>
                <a:r>
                  <a:rPr lang="en-US" dirty="0" smtClean="0"/>
                  <a:t>= 0</a:t>
                </a:r>
                <a:endParaRPr lang="en-US" dirty="0"/>
              </a:p>
              <a:p>
                <a:pPr lvl="1"/>
                <a:endParaRPr lang="en-US" dirty="0"/>
              </a:p>
              <a:p>
                <a:r>
                  <a:rPr lang="en-US" dirty="0" smtClean="0"/>
                  <a:t>Shape complexity (</a:t>
                </a:r>
                <a:r>
                  <a:rPr lang="en-US" dirty="0" err="1" smtClean="0"/>
                  <a:t>S</a:t>
                </a:r>
                <a:r>
                  <a:rPr lang="en-US" baseline="-25000" dirty="0" err="1" smtClean="0"/>
                  <a:t>c</a:t>
                </a:r>
                <a:r>
                  <a:rPr lang="en-US" dirty="0" smtClean="0"/>
                  <a:t>) is </a:t>
                </a:r>
                <a:r>
                  <a:rPr lang="en-US" dirty="0"/>
                  <a:t>described next.</a:t>
                </a:r>
              </a:p>
              <a:p>
                <a:endParaRPr lang="en-US" dirty="0">
                  <a:latin typeface="+mj-lt"/>
                </a:endParaRPr>
              </a:p>
            </p:txBody>
          </p:sp>
        </mc:Choice>
        <mc:Fallback xmlns="">
          <p:sp>
            <p:nvSpPr>
              <p:cNvPr id="7" name="Content Placeholder 6"/>
              <p:cNvSpPr>
                <a:spLocks noGrp="1" noRot="1" noChangeAspect="1" noMove="1" noResize="1" noEditPoints="1" noAdjustHandles="1" noChangeArrowheads="1" noChangeShapeType="1" noTextEdit="1"/>
              </p:cNvSpPr>
              <p:nvPr>
                <p:ph sz="half" idx="2"/>
              </p:nvPr>
            </p:nvSpPr>
            <p:spPr>
              <a:blipFill rotWithShape="0">
                <a:blip r:embed="rId2"/>
                <a:stretch>
                  <a:fillRect l="-17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382221" y="2216672"/>
                <a:ext cx="6379558" cy="71468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𝑻</m:t>
                          </m:r>
                        </m:e>
                        <m:sub>
                          <m:r>
                            <m:rPr>
                              <m:sty m:val="p"/>
                            </m:rPr>
                            <a:rPr lang="en-US" b="0" i="0" smtClean="0">
                              <a:latin typeface="Cambria Math" panose="02040503050406030204" pitchFamily="18" charset="0"/>
                            </a:rPr>
                            <m:t>post</m:t>
                          </m:r>
                        </m:sub>
                      </m:sSub>
                      <m:r>
                        <a:rPr lang="en-US">
                          <a:latin typeface="Cambria Math" panose="02040503050406030204" pitchFamily="18" charset="0"/>
                        </a:rPr>
                        <m:t>= </m:t>
                      </m:r>
                      <m:sSub>
                        <m:sSubPr>
                          <m:ctrlPr>
                            <a:rPr lang="en-US" i="1">
                              <a:latin typeface="Cambria Math" panose="02040503050406030204" pitchFamily="18" charset="0"/>
                            </a:rPr>
                          </m:ctrlPr>
                        </m:sSubPr>
                        <m:e>
                          <m:r>
                            <a:rPr lang="en-US">
                              <a:latin typeface="Cambria Math" panose="02040503050406030204" pitchFamily="18" charset="0"/>
                            </a:rPr>
                            <m:t>𝑡</m:t>
                          </m:r>
                        </m:e>
                        <m:sub>
                          <m:r>
                            <a:rPr lang="en-US">
                              <a:latin typeface="Cambria Math" panose="02040503050406030204" pitchFamily="18" charset="0"/>
                            </a:rPr>
                            <m:t>𝑏𝑎𝑠𝑒</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𝑆</m:t>
                          </m:r>
                        </m:e>
                        <m:sub>
                          <m:r>
                            <a:rPr lang="en-US">
                              <a:latin typeface="Cambria Math" panose="02040503050406030204" pitchFamily="18" charset="0"/>
                            </a:rPr>
                            <m:t>𝑐</m:t>
                          </m:r>
                        </m:sub>
                      </m:sSub>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𝑡</m:t>
                              </m:r>
                            </m:e>
                            <m:sub>
                              <m:r>
                                <a:rPr lang="en-US">
                                  <a:latin typeface="Cambria Math" panose="02040503050406030204" pitchFamily="18" charset="0"/>
                                </a:rPr>
                                <m:t>𝑏𝑎𝑠𝑒</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𝐾</m:t>
                              </m:r>
                            </m:e>
                            <m:sub>
                              <m:r>
                                <a:rPr lang="en-US">
                                  <a:latin typeface="Cambria Math" panose="02040503050406030204" pitchFamily="18" charset="0"/>
                                </a:rPr>
                                <m:t>1</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𝑡</m:t>
                              </m:r>
                            </m:e>
                            <m:sub>
                              <m:r>
                                <a:rPr lang="en-US">
                                  <a:latin typeface="Cambria Math" panose="02040503050406030204" pitchFamily="18" charset="0"/>
                                </a:rPr>
                                <m:t>𝑏𝑎𝑠𝑒</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a:latin typeface="Cambria Math" panose="02040503050406030204" pitchFamily="18" charset="0"/>
                                    </a:rPr>
                                    <m:t>𝑆𝐴</m:t>
                                  </m:r>
                                </m:num>
                                <m:den>
                                  <m:sSub>
                                    <m:sSubPr>
                                      <m:ctrlPr>
                                        <a:rPr lang="en-US" i="1">
                                          <a:latin typeface="Cambria Math" panose="02040503050406030204" pitchFamily="18" charset="0"/>
                                        </a:rPr>
                                      </m:ctrlPr>
                                    </m:sSubPr>
                                    <m:e>
                                      <m:r>
                                        <a:rPr lang="en-US">
                                          <a:latin typeface="Cambria Math" panose="02040503050406030204" pitchFamily="18" charset="0"/>
                                        </a:rPr>
                                        <m:t>𝐴</m:t>
                                      </m:r>
                                    </m:e>
                                    <m:sub>
                                      <m:r>
                                        <a:rPr lang="en-US">
                                          <a:latin typeface="Cambria Math" panose="02040503050406030204" pitchFamily="18" charset="0"/>
                                        </a:rPr>
                                        <m:t>𝑏</m:t>
                                      </m:r>
                                    </m:sub>
                                  </m:sSub>
                                </m:den>
                              </m:f>
                            </m:e>
                          </m:d>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𝐾</m:t>
                              </m:r>
                            </m:e>
                            <m:sub>
                              <m:r>
                                <a:rPr lang="en-US">
                                  <a:latin typeface="Cambria Math" panose="02040503050406030204" pitchFamily="18" charset="0"/>
                                </a:rPr>
                                <m:t>2</m:t>
                              </m:r>
                            </m:sub>
                          </m:sSub>
                          <m:sSub>
                            <m:sSubPr>
                              <m:ctrlPr>
                                <a:rPr lang="en-US" i="1">
                                  <a:latin typeface="Cambria Math" panose="02040503050406030204" pitchFamily="18" charset="0"/>
                                </a:rPr>
                              </m:ctrlPr>
                            </m:sSubPr>
                            <m:e>
                              <m:r>
                                <a:rPr lang="en-US">
                                  <a:latin typeface="Cambria Math" panose="02040503050406030204" pitchFamily="18" charset="0"/>
                                </a:rPr>
                                <m:t>𝑁</m:t>
                              </m:r>
                            </m:e>
                            <m:sub>
                              <m:r>
                                <a:rPr lang="en-US">
                                  <a:latin typeface="Cambria Math" panose="02040503050406030204" pitchFamily="18" charset="0"/>
                                </a:rPr>
                                <m:t>𝑖</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𝐾</m:t>
                              </m:r>
                            </m:e>
                            <m:sub>
                              <m:r>
                                <a:rPr lang="en-US">
                                  <a:latin typeface="Cambria Math" panose="02040503050406030204" pitchFamily="18" charset="0"/>
                                </a:rPr>
                                <m:t>3</m:t>
                              </m:r>
                            </m:sub>
                          </m:sSub>
                          <m:sSub>
                            <m:sSubPr>
                              <m:ctrlPr>
                                <a:rPr lang="en-US" i="1">
                                  <a:latin typeface="Cambria Math" panose="02040503050406030204" pitchFamily="18" charset="0"/>
                                </a:rPr>
                              </m:ctrlPr>
                            </m:sSubPr>
                            <m:e>
                              <m:r>
                                <a:rPr lang="en-US">
                                  <a:latin typeface="Cambria Math" panose="02040503050406030204" pitchFamily="18" charset="0"/>
                                </a:rPr>
                                <m:t>𝐴</m:t>
                              </m:r>
                            </m:e>
                            <m:sub>
                              <m:r>
                                <a:rPr lang="en-US">
                                  <a:latin typeface="Cambria Math" panose="02040503050406030204" pitchFamily="18" charset="0"/>
                                </a:rPr>
                                <m:t>𝑖</m:t>
                              </m:r>
                            </m:sub>
                          </m:sSub>
                        </m:e>
                      </m:d>
                    </m:oMath>
                  </m:oMathPara>
                </a14:m>
                <a:endParaRPr lang="en-US" dirty="0">
                  <a:latin typeface="+mj-lt"/>
                </a:endParaRPr>
              </a:p>
            </p:txBody>
          </p:sp>
        </mc:Choice>
        <mc:Fallback xmlns="">
          <p:sp>
            <p:nvSpPr>
              <p:cNvPr id="11" name="Rectangle 10"/>
              <p:cNvSpPr>
                <a:spLocks noRot="1" noChangeAspect="1" noMove="1" noResize="1" noEditPoints="1" noAdjustHandles="1" noChangeArrowheads="1" noChangeShapeType="1" noTextEdit="1"/>
              </p:cNvSpPr>
              <p:nvPr/>
            </p:nvSpPr>
            <p:spPr>
              <a:xfrm>
                <a:off x="1382221" y="2216672"/>
                <a:ext cx="6379558" cy="714683"/>
              </a:xfrm>
              <a:prstGeom prst="rect">
                <a:avLst/>
              </a:prstGeom>
              <a:blipFill>
                <a:blip r:embed="rId3"/>
                <a:stretch>
                  <a:fillRect/>
                </a:stretch>
              </a:blipFill>
            </p:spPr>
            <p:txBody>
              <a:bodyPr/>
              <a:lstStyle/>
              <a:p>
                <a:r>
                  <a:rPr lang="en-IN">
                    <a:noFill/>
                  </a:rPr>
                  <a:t> </a:t>
                </a:r>
              </a:p>
            </p:txBody>
          </p:sp>
        </mc:Fallback>
      </mc:AlternateContent>
    </p:spTree>
    <p:extLst>
      <p:ext uri="{BB962C8B-B14F-4D97-AF65-F5344CB8AC3E}">
        <p14:creationId xmlns:p14="http://schemas.microsoft.com/office/powerpoint/2010/main" val="711984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FDM Post Processing Time (2)</a:t>
            </a:r>
          </a:p>
        </p:txBody>
      </p:sp>
      <p:sp>
        <p:nvSpPr>
          <p:cNvPr id="4" name="Content Placeholder 3"/>
          <p:cNvSpPr>
            <a:spLocks noGrp="1"/>
          </p:cNvSpPr>
          <p:nvPr>
            <p:ph idx="1"/>
          </p:nvPr>
        </p:nvSpPr>
        <p:spPr/>
        <p:txBody>
          <a:bodyPr>
            <a:normAutofit fontScale="55000" lnSpcReduction="20000"/>
          </a:bodyPr>
          <a:lstStyle/>
          <a:p>
            <a:r>
              <a:rPr lang="en-US" sz="4000" dirty="0"/>
              <a:t>The post processing time of the process depends on the shape complexity (</a:t>
            </a:r>
            <a:r>
              <a:rPr lang="en-US" sz="4000" dirty="0" err="1"/>
              <a:t>S</a:t>
            </a:r>
            <a:r>
              <a:rPr lang="en-US" sz="4000" baseline="-25000" dirty="0" err="1"/>
              <a:t>c</a:t>
            </a:r>
            <a:r>
              <a:rPr lang="en-US" sz="4000" dirty="0"/>
              <a:t>) </a:t>
            </a:r>
          </a:p>
          <a:p>
            <a:r>
              <a:rPr lang="en-US" sz="4000" dirty="0"/>
              <a:t>Shape complexity can be calculated as an index number based on part design conditions:</a:t>
            </a:r>
          </a:p>
          <a:p>
            <a:pPr marL="742950" lvl="1" indent="-285750">
              <a:buSzPct val="100000"/>
            </a:pPr>
            <a:r>
              <a:rPr lang="en-US" sz="3600" dirty="0"/>
              <a:t>Configuration: If the part design is 2.5D, then S</a:t>
            </a:r>
            <a:r>
              <a:rPr lang="en-US" sz="3600" baseline="-25000" dirty="0"/>
              <a:t>C</a:t>
            </a:r>
            <a:r>
              <a:rPr lang="en-US" sz="3600" dirty="0"/>
              <a:t> = 0; if the part design is 3D, then S</a:t>
            </a:r>
            <a:r>
              <a:rPr lang="en-US" sz="3600" baseline="-25000" dirty="0"/>
              <a:t>C</a:t>
            </a:r>
            <a:r>
              <a:rPr lang="en-US" sz="3600" dirty="0"/>
              <a:t> = 1.</a:t>
            </a:r>
          </a:p>
          <a:p>
            <a:pPr marL="742950" lvl="1" indent="-285750">
              <a:buSzPct val="100000"/>
            </a:pPr>
            <a:r>
              <a:rPr lang="en-US" sz="3600" dirty="0"/>
              <a:t>Aspect ratio: If part height/smallest cross-sectional size is &lt; 10, then S</a:t>
            </a:r>
            <a:r>
              <a:rPr lang="en-US" sz="3600" baseline="-25000" dirty="0"/>
              <a:t>C</a:t>
            </a:r>
            <a:r>
              <a:rPr lang="en-US" sz="3600" dirty="0"/>
              <a:t> = 0, else S</a:t>
            </a:r>
            <a:r>
              <a:rPr lang="en-US" sz="3600" baseline="-25000" dirty="0"/>
              <a:t>C</a:t>
            </a:r>
            <a:r>
              <a:rPr lang="en-US" sz="3600" dirty="0"/>
              <a:t> =1.</a:t>
            </a:r>
          </a:p>
          <a:p>
            <a:pPr marL="742950" lvl="1" indent="-285750">
              <a:buSzPct val="100000"/>
            </a:pPr>
            <a:r>
              <a:rPr lang="en-US" sz="3600" dirty="0"/>
              <a:t>Feature scale ratio: If the triangle number (n)/volume is &lt; 5000, then S</a:t>
            </a:r>
            <a:r>
              <a:rPr lang="en-US" sz="3600" baseline="-25000" dirty="0"/>
              <a:t>C</a:t>
            </a:r>
            <a:r>
              <a:rPr lang="en-US" sz="3600" dirty="0"/>
              <a:t> = 0, else S</a:t>
            </a:r>
            <a:r>
              <a:rPr lang="en-US" sz="3600" baseline="-25000" dirty="0"/>
              <a:t>C</a:t>
            </a:r>
            <a:r>
              <a:rPr lang="en-US" sz="3600" dirty="0"/>
              <a:t> = 1.</a:t>
            </a:r>
          </a:p>
          <a:p>
            <a:pPr marL="742950" lvl="1" indent="-285750">
              <a:buSzPct val="100000"/>
            </a:pPr>
            <a:r>
              <a:rPr lang="en-US" sz="3600" dirty="0"/>
              <a:t>Internal features: If the part has long, small channels or holes, then S</a:t>
            </a:r>
            <a:r>
              <a:rPr lang="en-US" sz="3600" baseline="-25000" dirty="0"/>
              <a:t>C</a:t>
            </a:r>
            <a:r>
              <a:rPr lang="en-US" sz="3600" dirty="0"/>
              <a:t> = 1, else S</a:t>
            </a:r>
            <a:r>
              <a:rPr lang="en-US" sz="3600" baseline="-25000" dirty="0"/>
              <a:t>C</a:t>
            </a:r>
            <a:r>
              <a:rPr lang="en-US" sz="3600" dirty="0"/>
              <a:t> = 0.</a:t>
            </a:r>
          </a:p>
          <a:p>
            <a:pPr marL="742950" lvl="1" indent="-285750">
              <a:buSzPct val="100000"/>
            </a:pPr>
            <a:endParaRPr lang="en-US" sz="3600" dirty="0"/>
          </a:p>
          <a:p>
            <a:pPr>
              <a:buSzPct val="100000"/>
            </a:pPr>
            <a:r>
              <a:rPr lang="en-US" sz="4000" dirty="0"/>
              <a:t>The overall shape complexity (</a:t>
            </a:r>
            <a:r>
              <a:rPr lang="en-US" sz="4000" dirty="0" err="1"/>
              <a:t>S</a:t>
            </a:r>
            <a:r>
              <a:rPr lang="en-US" sz="4000" baseline="-25000" dirty="0" err="1"/>
              <a:t>c</a:t>
            </a:r>
            <a:r>
              <a:rPr lang="en-US" sz="4000" dirty="0"/>
              <a:t>) is a summation of the four values above </a:t>
            </a:r>
          </a:p>
          <a:p>
            <a:pPr>
              <a:buSzPct val="100000"/>
            </a:pPr>
            <a:endParaRPr lang="en-US" sz="4000" b="1" dirty="0"/>
          </a:p>
        </p:txBody>
      </p:sp>
    </p:spTree>
    <p:extLst>
      <p:ext uri="{BB962C8B-B14F-4D97-AF65-F5344CB8AC3E}">
        <p14:creationId xmlns:p14="http://schemas.microsoft.com/office/powerpoint/2010/main" val="1779160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dirty="0"/>
              <a:t>FDM Process Energy</a:t>
            </a:r>
          </a:p>
        </p:txBody>
      </p:sp>
      <mc:AlternateContent xmlns:mc="http://schemas.openxmlformats.org/markup-compatibility/2006">
        <mc:Choice xmlns:a14="http://schemas.microsoft.com/office/drawing/2010/main" Requires="a14">
          <p:sp>
            <p:nvSpPr>
              <p:cNvPr id="12291" name="Content Placeholder 2"/>
              <p:cNvSpPr>
                <a:spLocks noGrp="1"/>
              </p:cNvSpPr>
              <p:nvPr>
                <p:ph idx="1"/>
              </p:nvPr>
            </p:nvSpPr>
            <p:spPr/>
            <p:txBody>
              <a:bodyPr>
                <a:normAutofit fontScale="92500" lnSpcReduction="10000"/>
              </a:bodyPr>
              <a:lstStyle/>
              <a:p>
                <a:r>
                  <a:rPr lang="en-US" dirty="0" smtClean="0"/>
                  <a:t>Total Process Energy (</a:t>
                </a:r>
                <a:r>
                  <a:rPr lang="en-US" dirty="0" err="1"/>
                  <a:t>E</a:t>
                </a:r>
                <a:r>
                  <a:rPr lang="en-US" baseline="-25000" dirty="0" err="1"/>
                  <a:t>process</a:t>
                </a:r>
                <a:r>
                  <a:rPr lang="en-US" dirty="0"/>
                  <a:t>)</a:t>
                </a:r>
              </a:p>
              <a:p>
                <a:pPr marL="0" indent="0">
                  <a:buNone/>
                </a:pPr>
                <a:r>
                  <a:rPr lang="en-US" dirty="0">
                    <a:latin typeface="+mj-lt"/>
                  </a:rPr>
                  <a:t>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𝑬</m:t>
                        </m:r>
                      </m:e>
                      <m:sub>
                        <m:r>
                          <a:rPr lang="en-US" smtClean="0">
                            <a:latin typeface="Cambria Math" panose="02040503050406030204" pitchFamily="18" charset="0"/>
                          </a:rPr>
                          <m:t>𝒑𝒓𝒐𝒄𝒆𝒔𝒔</m:t>
                        </m:r>
                      </m:sub>
                    </m:sSub>
                  </m:oMath>
                </a14:m>
                <a:r>
                  <a:rPr lang="en-US" dirty="0">
                    <a:latin typeface="+mj-lt"/>
                  </a:rPr>
                  <a:t> =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𝐸</m:t>
                        </m:r>
                      </m:e>
                      <m:sub>
                        <m:r>
                          <a:rPr lang="en-US">
                            <a:latin typeface="Cambria Math" panose="02040503050406030204" pitchFamily="18" charset="0"/>
                          </a:rPr>
                          <m:t>𝑏</m:t>
                        </m:r>
                        <m:r>
                          <a:rPr lang="en-US" smtClean="0">
                            <a:latin typeface="Cambria Math" panose="02040503050406030204" pitchFamily="18" charset="0"/>
                          </a:rPr>
                          <m:t>𝑢𝑖𝑙𝑑</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𝐸</m:t>
                        </m:r>
                      </m:e>
                      <m:sub>
                        <m:r>
                          <a:rPr lang="en-US" b="0" i="1" smtClean="0">
                            <a:latin typeface="Cambria Math" panose="02040503050406030204" pitchFamily="18" charset="0"/>
                          </a:rPr>
                          <m:t>𝑝𝑜𝑠𝑡</m:t>
                        </m:r>
                      </m:sub>
                    </m:sSub>
                  </m:oMath>
                </a14:m>
                <a:endParaRPr lang="en-US" dirty="0">
                  <a:latin typeface="+mj-lt"/>
                </a:endParaRPr>
              </a:p>
              <a:p>
                <a:endParaRPr lang="en-US" dirty="0">
                  <a:latin typeface="+mj-lt"/>
                </a:endParaRPr>
              </a:p>
              <a:p>
                <a:pPr marL="0" indent="0">
                  <a:buNone/>
                </a:pPr>
                <a:r>
                  <a:rPr lang="en-US" dirty="0"/>
                  <a:t>where</a:t>
                </a:r>
              </a:p>
              <a:p>
                <a:pPr lvl="1"/>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𝑬</m:t>
                        </m:r>
                      </m:e>
                      <m:sub>
                        <m:r>
                          <a:rPr lang="en-US">
                            <a:latin typeface="Cambria Math" panose="02040503050406030204" pitchFamily="18" charset="0"/>
                          </a:rPr>
                          <m:t>𝒃</m:t>
                        </m:r>
                        <m:r>
                          <a:rPr lang="en-US" smtClean="0">
                            <a:latin typeface="Cambria Math" panose="02040503050406030204" pitchFamily="18" charset="0"/>
                          </a:rPr>
                          <m:t>𝒖𝒊𝒍𝒅</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𝑏</m:t>
                        </m:r>
                        <m:r>
                          <a:rPr lang="en-US" smtClean="0">
                            <a:latin typeface="Cambria Math" panose="02040503050406030204" pitchFamily="18" charset="0"/>
                          </a:rPr>
                          <m:t>𝑢𝑖𝑙𝑑</m:t>
                        </m:r>
                      </m:sub>
                    </m:sSub>
                    <m:r>
                      <a:rPr lang="en-US">
                        <a:latin typeface="Cambria Math" panose="02040503050406030204" pitchFamily="18" charset="0"/>
                      </a:rPr>
                      <m:t>×</m:t>
                    </m:r>
                    <m:sSub>
                      <m:sSubPr>
                        <m:ctrlPr>
                          <a:rPr lang="en-US" i="1" smtClean="0">
                            <a:latin typeface="Cambria Math" panose="02040503050406030204" pitchFamily="18" charset="0"/>
                          </a:rPr>
                        </m:ctrlPr>
                      </m:sSubPr>
                      <m:e>
                        <m:r>
                          <a:rPr lang="en-US" smtClean="0">
                            <a:latin typeface="Cambria Math" panose="02040503050406030204" pitchFamily="18" charset="0"/>
                          </a:rPr>
                          <m:t>𝑃</m:t>
                        </m:r>
                      </m:e>
                      <m:sub>
                        <m:r>
                          <a:rPr lang="en-US" smtClean="0">
                            <a:latin typeface="Cambria Math" panose="02040503050406030204" pitchFamily="18" charset="0"/>
                          </a:rPr>
                          <m:t>𝐹𝐷𝑀</m:t>
                        </m:r>
                      </m:sub>
                    </m:sSub>
                  </m:oMath>
                </a14:m>
                <a:endParaRPr lang="en-US" dirty="0">
                  <a:latin typeface="+mj-lt"/>
                </a:endParaRPr>
              </a:p>
              <a:p>
                <a:pPr lvl="1"/>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𝑬</m:t>
                        </m:r>
                      </m:e>
                      <m:sub>
                        <m:r>
                          <a:rPr lang="en-US">
                            <a:latin typeface="Cambria Math" panose="02040503050406030204" pitchFamily="18" charset="0"/>
                          </a:rPr>
                          <m:t>𝒑</m:t>
                        </m:r>
                        <m:r>
                          <a:rPr lang="en-US" smtClean="0">
                            <a:latin typeface="Cambria Math" panose="02040503050406030204" pitchFamily="18" charset="0"/>
                          </a:rPr>
                          <m:t>𝒐𝒔𝒕</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𝑝</m:t>
                        </m:r>
                        <m:r>
                          <a:rPr lang="en-US" smtClean="0">
                            <a:latin typeface="Cambria Math" panose="02040503050406030204" pitchFamily="18" charset="0"/>
                          </a:rPr>
                          <m:t>𝑜𝑠𝑡</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𝑃</m:t>
                        </m:r>
                      </m:e>
                      <m:sub>
                        <m:r>
                          <a:rPr lang="en-US">
                            <a:latin typeface="Cambria Math" panose="02040503050406030204" pitchFamily="18" charset="0"/>
                          </a:rPr>
                          <m:t>𝑝</m:t>
                        </m:r>
                        <m:r>
                          <a:rPr lang="en-US" smtClean="0">
                            <a:latin typeface="Cambria Math" panose="02040503050406030204" pitchFamily="18" charset="0"/>
                          </a:rPr>
                          <m:t>𝑜𝑠𝑡</m:t>
                        </m:r>
                      </m:sub>
                    </m:sSub>
                  </m:oMath>
                </a14:m>
                <a:endParaRPr lang="en-US" dirty="0">
                  <a:latin typeface="+mj-lt"/>
                </a:endParaRPr>
              </a:p>
              <a:p>
                <a:endParaRPr lang="en-US" dirty="0">
                  <a:latin typeface="+mj-lt"/>
                </a:endParaRPr>
              </a:p>
              <a:p>
                <a:pPr marL="0" indent="0">
                  <a:buNone/>
                </a:pPr>
                <a:r>
                  <a:rPr lang="en-US" dirty="0"/>
                  <a:t>and where</a:t>
                </a:r>
              </a:p>
              <a:p>
                <a:r>
                  <a:rPr lang="en-US" dirty="0"/>
                  <a:t>P</a:t>
                </a:r>
                <a:r>
                  <a:rPr lang="en-US" baseline="-25000" dirty="0"/>
                  <a:t>FDM</a:t>
                </a:r>
                <a:r>
                  <a:rPr lang="en-US" dirty="0"/>
                  <a:t> is the rated power of the machine</a:t>
                </a:r>
              </a:p>
              <a:p>
                <a:r>
                  <a:rPr lang="en-US" dirty="0" err="1"/>
                  <a:t>P</a:t>
                </a:r>
                <a:r>
                  <a:rPr lang="en-US" baseline="-25000" dirty="0" err="1"/>
                  <a:t>post</a:t>
                </a:r>
                <a:r>
                  <a:rPr lang="en-US" dirty="0"/>
                  <a:t> is the rated power of part washing station</a:t>
                </a:r>
              </a:p>
            </p:txBody>
          </p:sp>
        </mc:Choice>
        <mc:Fallback>
          <p:sp>
            <p:nvSpPr>
              <p:cNvPr id="12291" name="Content Placeholder 2"/>
              <p:cNvSpPr>
                <a:spLocks noGrp="1" noRot="1" noChangeAspect="1" noMove="1" noResize="1" noEditPoints="1" noAdjustHandles="1" noChangeArrowheads="1" noChangeShapeType="1" noTextEdit="1"/>
              </p:cNvSpPr>
              <p:nvPr>
                <p:ph idx="1"/>
              </p:nvPr>
            </p:nvSpPr>
            <p:spPr>
              <a:blipFill>
                <a:blip r:embed="rId3"/>
                <a:stretch>
                  <a:fillRect l="-1391" t="-2801" b="-2801"/>
                </a:stretch>
              </a:blipFill>
            </p:spPr>
            <p:txBody>
              <a:bodyPr/>
              <a:lstStyle/>
              <a:p>
                <a:r>
                  <a:rPr lang="en-US">
                    <a:noFill/>
                  </a:rPr>
                  <a:t> </a:t>
                </a:r>
              </a:p>
            </p:txBody>
          </p:sp>
        </mc:Fallback>
      </mc:AlternateContent>
    </p:spTree>
    <p:extLst>
      <p:ext uri="{BB962C8B-B14F-4D97-AF65-F5344CB8AC3E}">
        <p14:creationId xmlns:p14="http://schemas.microsoft.com/office/powerpoint/2010/main" val="17745827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pPr>
                  <a:lnSpc>
                    <a:spcPct val="100000"/>
                  </a:lnSpc>
                </a:pPr>
                <a:r>
                  <a:rPr lang="en-US" dirty="0" smtClean="0"/>
                  <a:t>The total cost of manufacturing a part using AM is the sum of material cost (</a:t>
                </a:r>
                <a:r>
                  <a:rPr lang="en-US" dirty="0" err="1"/>
                  <a:t>C</a:t>
                </a:r>
                <a:r>
                  <a:rPr lang="en-US" baseline="-25000" dirty="0" err="1"/>
                  <a:t>material</a:t>
                </a:r>
                <a:r>
                  <a:rPr lang="en-US" dirty="0"/>
                  <a:t>), energy cost in the form electricity use (</a:t>
                </a:r>
                <a:r>
                  <a:rPr lang="en-US" dirty="0" err="1"/>
                  <a:t>C</a:t>
                </a:r>
                <a:r>
                  <a:rPr lang="en-US" baseline="-25000" dirty="0" err="1"/>
                  <a:t>energy</a:t>
                </a:r>
                <a:r>
                  <a:rPr lang="en-US" dirty="0"/>
                  <a:t>), and labor cost (</a:t>
                </a:r>
                <a:r>
                  <a:rPr lang="en-US" dirty="0" err="1"/>
                  <a:t>C</a:t>
                </a:r>
                <a:r>
                  <a:rPr lang="en-US" baseline="-25000" dirty="0" err="1"/>
                  <a:t>labor</a:t>
                </a:r>
                <a:r>
                  <a:rPr lang="en-US" dirty="0"/>
                  <a:t>). </a:t>
                </a:r>
              </a:p>
              <a:p>
                <a:pPr>
                  <a:lnSpc>
                    <a:spcPct val="100000"/>
                  </a:lnSpc>
                </a:pPr>
                <a:endParaRPr lang="en-US" dirty="0"/>
              </a:p>
              <a:p>
                <a:pPr>
                  <a:lnSpc>
                    <a:spcPct val="100000"/>
                  </a:lnSpc>
                </a:pPr>
                <a:r>
                  <a:rPr lang="en-US" dirty="0"/>
                  <a:t>Material cost (</a:t>
                </a:r>
                <a:r>
                  <a:rPr lang="en-US" dirty="0" err="1"/>
                  <a:t>C</a:t>
                </a:r>
                <a:r>
                  <a:rPr lang="en-US" baseline="-25000" dirty="0" err="1"/>
                  <a:t>material</a:t>
                </a:r>
                <a:r>
                  <a:rPr lang="en-US" dirty="0"/>
                  <a:t>)</a:t>
                </a:r>
              </a:p>
              <a:p>
                <a:pPr>
                  <a:lnSpc>
                    <a:spcPct val="100000"/>
                  </a:lnSpc>
                </a:pPr>
                <a:endParaRPr lang="en-US" dirty="0"/>
              </a:p>
              <a:p>
                <a:pPr marL="457200" lvl="1" indent="0">
                  <a:lnSpc>
                    <a:spcPct val="100000"/>
                  </a:lnSpc>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nor/>
                            </m:rPr>
                            <a:rPr lang="en-US" b="0" i="0" smtClean="0"/>
                            <m:t>C</m:t>
                          </m:r>
                        </m:e>
                        <m:sub>
                          <m:r>
                            <m:rPr>
                              <m:nor/>
                            </m:rPr>
                            <a:rPr lang="en-US" baseline="-25000"/>
                            <m:t>material</m:t>
                          </m:r>
                        </m:sub>
                      </m:sSub>
                      <m:r>
                        <m:rPr>
                          <m:nor/>
                        </m:rPr>
                        <a:rPr lang="en-US"/>
                        <m:t>=</m:t>
                      </m:r>
                      <m:sSub>
                        <m:sSubPr>
                          <m:ctrlPr>
                            <a:rPr lang="en-US" i="1">
                              <a:latin typeface="Cambria Math" panose="02040503050406030204" pitchFamily="18" charset="0"/>
                            </a:rPr>
                          </m:ctrlPr>
                        </m:sSubPr>
                        <m:e>
                          <m:r>
                            <m:rPr>
                              <m:nor/>
                            </m:rPr>
                            <a:rPr lang="en-US"/>
                            <m:t>C</m:t>
                          </m:r>
                        </m:e>
                        <m:sub>
                          <m:r>
                            <m:rPr>
                              <m:nor/>
                            </m:rPr>
                            <a:rPr lang="en-US" baseline="-25000"/>
                            <m:t>model</m:t>
                          </m:r>
                        </m:sub>
                      </m:sSub>
                      <m:r>
                        <m:rPr>
                          <m:nor/>
                        </m:rPr>
                        <a:rPr lang="en-US"/>
                        <m:t>+</m:t>
                      </m:r>
                      <m:sSub>
                        <m:sSubPr>
                          <m:ctrlPr>
                            <a:rPr lang="en-US" i="1">
                              <a:latin typeface="Cambria Math" panose="02040503050406030204" pitchFamily="18" charset="0"/>
                            </a:rPr>
                          </m:ctrlPr>
                        </m:sSubPr>
                        <m:e>
                          <m:r>
                            <m:rPr>
                              <m:nor/>
                            </m:rPr>
                            <a:rPr lang="en-US"/>
                            <m:t>C</m:t>
                          </m:r>
                        </m:e>
                        <m:sub>
                          <m:r>
                            <m:rPr>
                              <m:nor/>
                            </m:rPr>
                            <a:rPr lang="en-US" baseline="-25000"/>
                            <m:t>support</m:t>
                          </m:r>
                        </m:sub>
                      </m:sSub>
                    </m:oMath>
                  </m:oMathPara>
                </a14:m>
                <a:endParaRPr lang="en-US" dirty="0"/>
              </a:p>
              <a:p>
                <a:pPr>
                  <a:lnSpc>
                    <a:spcPct val="100000"/>
                  </a:lnSpc>
                </a:pPr>
                <a:endParaRPr lang="en-US" dirty="0"/>
              </a:p>
              <a:p>
                <a:pPr marL="457200" lvl="1" indent="0">
                  <a:lnSpc>
                    <a:spcPct val="100000"/>
                  </a:lnSpc>
                  <a:buNone/>
                </a:pPr>
                <a:r>
                  <a:rPr lang="en-US" dirty="0" smtClean="0"/>
                  <a:t>Where </a:t>
                </a:r>
                <a:r>
                  <a:rPr lang="en-US" dirty="0" err="1" smtClean="0"/>
                  <a:t>C</a:t>
                </a:r>
                <a:r>
                  <a:rPr lang="en-US" baseline="-25000" dirty="0" err="1" smtClean="0"/>
                  <a:t>model</a:t>
                </a:r>
                <a:r>
                  <a:rPr lang="en-US" baseline="-25000" dirty="0" smtClean="0"/>
                  <a:t> </a:t>
                </a:r>
                <a:r>
                  <a:rPr lang="en-US" dirty="0" smtClean="0"/>
                  <a:t>is </a:t>
                </a:r>
                <a:r>
                  <a:rPr lang="en-US" dirty="0"/>
                  <a:t>the cost of the model </a:t>
                </a:r>
                <a:r>
                  <a:rPr lang="en-US" dirty="0" smtClean="0"/>
                  <a:t>(part) material and </a:t>
                </a:r>
                <a:r>
                  <a:rPr lang="en-US" dirty="0"/>
                  <a:t>C</a:t>
                </a:r>
                <a:r>
                  <a:rPr lang="en-US" baseline="-25000" dirty="0"/>
                  <a:t>support</a:t>
                </a:r>
                <a:r>
                  <a:rPr lang="en-US" dirty="0"/>
                  <a:t> is the support </a:t>
                </a:r>
                <a:r>
                  <a:rPr lang="en-US" dirty="0" smtClean="0"/>
                  <a:t>material cost.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59" t="-2101"/>
                </a:stretch>
              </a:blipFill>
            </p:spPr>
            <p:txBody>
              <a:bodyPr/>
              <a:lstStyle/>
              <a:p>
                <a:r>
                  <a:rPr lang="en-US">
                    <a:noFill/>
                  </a:rPr>
                  <a:t> </a:t>
                </a:r>
              </a:p>
            </p:txBody>
          </p:sp>
        </mc:Fallback>
      </mc:AlternateContent>
    </p:spTree>
    <p:extLst>
      <p:ext uri="{BB962C8B-B14F-4D97-AF65-F5344CB8AC3E}">
        <p14:creationId xmlns:p14="http://schemas.microsoft.com/office/powerpoint/2010/main" val="2664078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Learning Outcomes</a:t>
            </a:r>
            <a:endParaRPr lang="en-US" dirty="0"/>
          </a:p>
        </p:txBody>
      </p:sp>
      <p:sp>
        <p:nvSpPr>
          <p:cNvPr id="3" name="Content Placeholder 2"/>
          <p:cNvSpPr>
            <a:spLocks noGrp="1"/>
          </p:cNvSpPr>
          <p:nvPr>
            <p:ph idx="1"/>
          </p:nvPr>
        </p:nvSpPr>
        <p:spPr/>
        <p:txBody>
          <a:bodyPr/>
          <a:lstStyle/>
          <a:p>
            <a:r>
              <a:rPr lang="en-US" smtClean="0"/>
              <a:t>Understand the importance of energy evaluation of a process.</a:t>
            </a:r>
          </a:p>
          <a:p>
            <a:endParaRPr lang="en-US" smtClean="0"/>
          </a:p>
          <a:p>
            <a:r>
              <a:rPr lang="en-US" smtClean="0"/>
              <a:t>Analyze the energy and cost of producing a part using additive manufacturing process.</a:t>
            </a:r>
          </a:p>
          <a:p>
            <a:endParaRPr lang="en-US" smtClean="0"/>
          </a:p>
          <a:p>
            <a:endParaRPr lang="en-US" smtClean="0"/>
          </a:p>
          <a:p>
            <a:endParaRPr lang="en-US" smtClean="0"/>
          </a:p>
          <a:p>
            <a:endParaRPr lang="en-US" dirty="0"/>
          </a:p>
        </p:txBody>
      </p:sp>
    </p:spTree>
    <p:extLst>
      <p:ext uri="{BB962C8B-B14F-4D97-AF65-F5344CB8AC3E}">
        <p14:creationId xmlns:p14="http://schemas.microsoft.com/office/powerpoint/2010/main" val="21799330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Cost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pPr>
                  <a:lnSpc>
                    <a:spcPct val="120000"/>
                  </a:lnSpc>
                </a:pPr>
                <a:r>
                  <a:rPr lang="en-US" dirty="0" smtClean="0"/>
                  <a:t>Cost of Model Material (</a:t>
                </a:r>
                <a:r>
                  <a:rPr lang="en-US" dirty="0" err="1" smtClean="0"/>
                  <a:t>C</a:t>
                </a:r>
                <a:r>
                  <a:rPr lang="en-US" baseline="-25000" dirty="0" err="1" smtClean="0"/>
                  <a:t>model</a:t>
                </a:r>
                <a:r>
                  <a:rPr lang="en-US" dirty="0" smtClean="0"/>
                  <a:t>)</a:t>
                </a:r>
              </a:p>
              <a:p>
                <a:pPr marL="0" indent="0">
                  <a:lnSpc>
                    <a:spcPct val="120000"/>
                  </a:lnSpc>
                  <a:buNone/>
                </a:pPr>
                <a:r>
                  <a:rPr lang="en-US" dirty="0" smtClean="0"/>
                  <a:t>			</a:t>
                </a:r>
                <a:r>
                  <a:rPr lang="en-US" dirty="0" err="1" smtClean="0"/>
                  <a:t>C</a:t>
                </a:r>
                <a:r>
                  <a:rPr lang="en-US" baseline="-25000" dirty="0" err="1" smtClean="0"/>
                  <a:t>model</a:t>
                </a:r>
                <a:r>
                  <a:rPr lang="en-US" dirty="0" smtClean="0"/>
                  <a:t> </a:t>
                </a:r>
                <a:r>
                  <a:rPr lang="en-US" dirty="0"/>
                  <a:t>= </a:t>
                </a:r>
                <a:r>
                  <a:rPr lang="en-US" dirty="0" err="1" smtClean="0"/>
                  <a:t>V</a:t>
                </a:r>
                <a:r>
                  <a:rPr lang="en-US" baseline="-25000" dirty="0" err="1" smtClean="0"/>
                  <a:t>model</a:t>
                </a:r>
                <a:r>
                  <a:rPr lang="en-US" dirty="0" smtClean="0"/>
                  <a:t> </a:t>
                </a:r>
                <a14:m>
                  <m:oMath xmlns:m="http://schemas.openxmlformats.org/officeDocument/2006/math">
                    <m:r>
                      <a:rPr lang="en-US" smtClean="0">
                        <a:latin typeface="Cambria Math" panose="02040503050406030204" pitchFamily="18" charset="0"/>
                      </a:rPr>
                      <m:t>×</m:t>
                    </m:r>
                  </m:oMath>
                </a14:m>
                <a:r>
                  <a:rPr lang="en-US" dirty="0"/>
                  <a:t> </a:t>
                </a:r>
                <a:r>
                  <a:rPr lang="en-US" dirty="0" smtClean="0"/>
                  <a:t>c</a:t>
                </a:r>
                <a:r>
                  <a:rPr lang="en-US" baseline="-25000" dirty="0" smtClean="0"/>
                  <a:t>model</a:t>
                </a:r>
                <a:endParaRPr lang="en-US" dirty="0"/>
              </a:p>
              <a:p>
                <a:pPr marL="457200" lvl="1" indent="0">
                  <a:lnSpc>
                    <a:spcPct val="120000"/>
                  </a:lnSpc>
                  <a:buNone/>
                </a:pPr>
                <a:r>
                  <a:rPr lang="en-US" dirty="0"/>
                  <a:t>w</a:t>
                </a:r>
                <a:r>
                  <a:rPr lang="en-US" dirty="0" smtClean="0"/>
                  <a:t>here </a:t>
                </a:r>
                <a:r>
                  <a:rPr lang="en-US" dirty="0" err="1" smtClean="0"/>
                  <a:t>V</a:t>
                </a:r>
                <a:r>
                  <a:rPr lang="en-US" baseline="-25000" dirty="0" err="1" smtClean="0"/>
                  <a:t>model</a:t>
                </a:r>
                <a:r>
                  <a:rPr lang="en-US" baseline="-25000" dirty="0" smtClean="0"/>
                  <a:t> </a:t>
                </a:r>
                <a:r>
                  <a:rPr lang="en-US" dirty="0" smtClean="0"/>
                  <a:t>is the volume </a:t>
                </a:r>
                <a:r>
                  <a:rPr lang="en-US" dirty="0"/>
                  <a:t>of Model </a:t>
                </a:r>
                <a:r>
                  <a:rPr lang="en-US" dirty="0" smtClean="0"/>
                  <a:t>Material and </a:t>
                </a:r>
                <a:r>
                  <a:rPr lang="en-US" dirty="0" err="1" smtClean="0"/>
                  <a:t>c</a:t>
                </a:r>
                <a:r>
                  <a:rPr lang="en-US" baseline="-25000" dirty="0" err="1" smtClean="0"/>
                  <a:t>model</a:t>
                </a:r>
                <a:r>
                  <a:rPr lang="en-US" dirty="0" smtClean="0"/>
                  <a:t> is the Unit </a:t>
                </a:r>
                <a:r>
                  <a:rPr lang="en-US" dirty="0"/>
                  <a:t>Cost of Model </a:t>
                </a:r>
                <a:r>
                  <a:rPr lang="en-US" dirty="0" smtClean="0"/>
                  <a:t>Material</a:t>
                </a:r>
                <a:endParaRPr lang="en-US" dirty="0"/>
              </a:p>
              <a:p>
                <a:pPr>
                  <a:lnSpc>
                    <a:spcPct val="120000"/>
                  </a:lnSpc>
                </a:pPr>
                <a:r>
                  <a:rPr lang="en-US" dirty="0"/>
                  <a:t>Cost of </a:t>
                </a:r>
                <a:r>
                  <a:rPr lang="en-US" dirty="0" smtClean="0"/>
                  <a:t>Support Material </a:t>
                </a:r>
                <a:r>
                  <a:rPr lang="en-US" dirty="0"/>
                  <a:t>(C</a:t>
                </a:r>
                <a:r>
                  <a:rPr lang="en-US" baseline="-25000" dirty="0"/>
                  <a:t>support</a:t>
                </a:r>
                <a:r>
                  <a:rPr lang="en-US" dirty="0"/>
                  <a:t>)</a:t>
                </a:r>
              </a:p>
              <a:p>
                <a:pPr marL="0" indent="0">
                  <a:lnSpc>
                    <a:spcPct val="120000"/>
                  </a:lnSpc>
                  <a:buNone/>
                </a:pPr>
                <a:r>
                  <a:rPr lang="en-US" dirty="0" smtClean="0"/>
                  <a:t>			</a:t>
                </a:r>
                <a:r>
                  <a:rPr lang="en-US" dirty="0" err="1" smtClean="0"/>
                  <a:t>C</a:t>
                </a:r>
                <a:r>
                  <a:rPr lang="en-US" baseline="-25000" dirty="0" err="1" smtClean="0"/>
                  <a:t>support</a:t>
                </a:r>
                <a:r>
                  <a:rPr lang="en-US" dirty="0" smtClean="0"/>
                  <a:t> </a:t>
                </a:r>
                <a:r>
                  <a:rPr lang="en-US" dirty="0"/>
                  <a:t>= </a:t>
                </a:r>
                <a:r>
                  <a:rPr lang="en-US" dirty="0" err="1" smtClean="0"/>
                  <a:t>V</a:t>
                </a:r>
                <a:r>
                  <a:rPr lang="en-US" baseline="-25000" dirty="0" err="1" smtClean="0"/>
                  <a:t>support</a:t>
                </a:r>
                <a:r>
                  <a:rPr lang="en-US" dirty="0" smtClean="0"/>
                  <a:t> </a:t>
                </a:r>
                <a14:m>
                  <m:oMath xmlns:m="http://schemas.openxmlformats.org/officeDocument/2006/math">
                    <m:r>
                      <a:rPr lang="en-US" smtClean="0">
                        <a:latin typeface="Cambria Math" panose="02040503050406030204" pitchFamily="18" charset="0"/>
                      </a:rPr>
                      <m:t>×</m:t>
                    </m:r>
                  </m:oMath>
                </a14:m>
                <a:r>
                  <a:rPr lang="en-US" dirty="0"/>
                  <a:t> </a:t>
                </a:r>
                <a:r>
                  <a:rPr lang="en-US" dirty="0" smtClean="0"/>
                  <a:t>c</a:t>
                </a:r>
                <a:r>
                  <a:rPr lang="en-US" baseline="-25000" dirty="0" smtClean="0"/>
                  <a:t>support</a:t>
                </a:r>
                <a:endParaRPr lang="en-US" dirty="0"/>
              </a:p>
              <a:p>
                <a:pPr marL="457200" lvl="1" indent="0">
                  <a:lnSpc>
                    <a:spcPct val="120000"/>
                  </a:lnSpc>
                  <a:buNone/>
                </a:pPr>
                <a:r>
                  <a:rPr lang="en-US" dirty="0"/>
                  <a:t>w</a:t>
                </a:r>
                <a:r>
                  <a:rPr lang="en-US" dirty="0" smtClean="0"/>
                  <a:t>here </a:t>
                </a:r>
                <a:r>
                  <a:rPr lang="en-US" dirty="0" err="1" smtClean="0"/>
                  <a:t>V</a:t>
                </a:r>
                <a:r>
                  <a:rPr lang="en-US" baseline="-25000" dirty="0" err="1" smtClean="0"/>
                  <a:t>support</a:t>
                </a:r>
                <a:r>
                  <a:rPr lang="en-US" dirty="0" smtClean="0"/>
                  <a:t> is Volume </a:t>
                </a:r>
                <a:r>
                  <a:rPr lang="en-US" dirty="0"/>
                  <a:t>of </a:t>
                </a:r>
                <a:r>
                  <a:rPr lang="en-US" dirty="0" smtClean="0"/>
                  <a:t>Support and </a:t>
                </a:r>
                <a:r>
                  <a:rPr lang="en-US" dirty="0" err="1" smtClean="0"/>
                  <a:t>c</a:t>
                </a:r>
                <a:r>
                  <a:rPr lang="en-US" baseline="-25000" dirty="0" err="1" smtClean="0"/>
                  <a:t>support</a:t>
                </a:r>
                <a:r>
                  <a:rPr lang="en-US" dirty="0" smtClean="0"/>
                  <a:t> is the Unit </a:t>
                </a:r>
                <a:r>
                  <a:rPr lang="en-US" dirty="0"/>
                  <a:t>Cost of Support </a:t>
                </a:r>
                <a:r>
                  <a:rPr lang="en-US" dirty="0" smtClean="0"/>
                  <a:t>Material</a:t>
                </a:r>
                <a:endParaRPr lang="en-US" dirty="0"/>
              </a:p>
              <a:p>
                <a:pPr>
                  <a:lnSpc>
                    <a:spcPct val="120000"/>
                  </a:lnSpc>
                </a:pPr>
                <a:r>
                  <a:rPr lang="en-US" dirty="0" smtClean="0"/>
                  <a:t>Total </a:t>
                </a:r>
                <a:r>
                  <a:rPr lang="en-US" dirty="0"/>
                  <a:t>cost of energy (</a:t>
                </a:r>
                <a:r>
                  <a:rPr lang="en-US" dirty="0" err="1"/>
                  <a:t>C</a:t>
                </a:r>
                <a:r>
                  <a:rPr lang="en-US" baseline="-25000" dirty="0" err="1"/>
                  <a:t>energy</a:t>
                </a:r>
                <a:r>
                  <a:rPr lang="en-US" dirty="0"/>
                  <a:t>) used in the form of </a:t>
                </a:r>
                <a:r>
                  <a:rPr lang="en-US" dirty="0" smtClean="0"/>
                  <a:t>electricity</a:t>
                </a:r>
              </a:p>
              <a:p>
                <a:pPr marL="0" indent="0">
                  <a:lnSpc>
                    <a:spcPct val="120000"/>
                  </a:lnSpc>
                  <a:buNone/>
                </a:pPr>
                <a:r>
                  <a:rPr lang="en-US" dirty="0" smtClean="0"/>
                  <a:t>			</a:t>
                </a:r>
                <a:r>
                  <a:rPr lang="en-US" dirty="0" err="1" smtClean="0"/>
                  <a:t>C</a:t>
                </a:r>
                <a:r>
                  <a:rPr lang="en-US" baseline="-25000" dirty="0" err="1" smtClean="0"/>
                  <a:t>energy</a:t>
                </a:r>
                <a:r>
                  <a:rPr lang="en-US" dirty="0" smtClean="0"/>
                  <a:t> </a:t>
                </a:r>
                <a:r>
                  <a:rPr lang="en-US" dirty="0"/>
                  <a:t>= </a:t>
                </a:r>
                <a:r>
                  <a:rPr lang="en-US" dirty="0" err="1" smtClean="0"/>
                  <a:t>E</a:t>
                </a:r>
                <a:r>
                  <a:rPr lang="en-US" baseline="-25000" dirty="0" err="1" smtClean="0"/>
                  <a:t>process</a:t>
                </a:r>
                <a:r>
                  <a:rPr lang="en-US" dirty="0" smtClean="0"/>
                  <a:t> </a:t>
                </a:r>
                <a14:m>
                  <m:oMath xmlns:m="http://schemas.openxmlformats.org/officeDocument/2006/math">
                    <m:r>
                      <a:rPr lang="en-US" smtClean="0">
                        <a:latin typeface="Cambria Math" panose="02040503050406030204" pitchFamily="18" charset="0"/>
                      </a:rPr>
                      <m:t>×</m:t>
                    </m:r>
                  </m:oMath>
                </a14:m>
                <a:r>
                  <a:rPr lang="en-US" dirty="0"/>
                  <a:t> </a:t>
                </a:r>
                <a:r>
                  <a:rPr lang="en-US" dirty="0" smtClean="0"/>
                  <a:t>c</a:t>
                </a:r>
                <a:r>
                  <a:rPr lang="en-US" baseline="-25000" dirty="0" smtClean="0"/>
                  <a:t>electricty</a:t>
                </a:r>
                <a:endParaRPr lang="en-US" dirty="0"/>
              </a:p>
              <a:p>
                <a:pPr marL="457200" lvl="1" indent="0">
                  <a:buNone/>
                </a:pPr>
                <a:r>
                  <a:rPr lang="en-US" dirty="0" smtClean="0"/>
                  <a:t>where </a:t>
                </a:r>
                <a:r>
                  <a:rPr lang="en-US" dirty="0" err="1" smtClean="0"/>
                  <a:t>E</a:t>
                </a:r>
                <a:r>
                  <a:rPr lang="en-US" baseline="-25000" dirty="0" err="1" smtClean="0"/>
                  <a:t>process</a:t>
                </a:r>
                <a:r>
                  <a:rPr lang="en-US" dirty="0" smtClean="0"/>
                  <a:t> is Total </a:t>
                </a:r>
                <a:r>
                  <a:rPr lang="en-US" dirty="0"/>
                  <a:t>Process </a:t>
                </a:r>
                <a:r>
                  <a:rPr lang="en-US" dirty="0" smtClean="0"/>
                  <a:t>Energy and </a:t>
                </a:r>
                <a:r>
                  <a:rPr lang="en-US" dirty="0" err="1" smtClean="0"/>
                  <a:t>c</a:t>
                </a:r>
                <a:r>
                  <a:rPr lang="en-US" baseline="-25000" dirty="0" err="1" smtClean="0"/>
                  <a:t>electricity</a:t>
                </a:r>
                <a:r>
                  <a:rPr lang="en-US" dirty="0" smtClean="0"/>
                  <a:t> is the Unit </a:t>
                </a:r>
                <a:r>
                  <a:rPr lang="en-US" dirty="0"/>
                  <a:t>Cost of </a:t>
                </a:r>
                <a:r>
                  <a:rPr lang="en-US" dirty="0" smtClean="0"/>
                  <a:t>Electricity</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96" t="-700"/>
                </a:stretch>
              </a:blipFill>
            </p:spPr>
            <p:txBody>
              <a:bodyPr/>
              <a:lstStyle/>
              <a:p>
                <a:r>
                  <a:rPr lang="en-US">
                    <a:noFill/>
                  </a:rPr>
                  <a:t> </a:t>
                </a:r>
              </a:p>
            </p:txBody>
          </p:sp>
        </mc:Fallback>
      </mc:AlternateContent>
    </p:spTree>
    <p:extLst>
      <p:ext uri="{BB962C8B-B14F-4D97-AF65-F5344CB8AC3E}">
        <p14:creationId xmlns:p14="http://schemas.microsoft.com/office/powerpoint/2010/main" val="1003413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Cost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nSpc>
                    <a:spcPct val="100000"/>
                  </a:lnSpc>
                </a:pPr>
                <a:r>
                  <a:rPr lang="en-US" sz="2600" dirty="0" smtClean="0"/>
                  <a:t>Total labor cost (</a:t>
                </a:r>
                <a:r>
                  <a:rPr lang="en-US" sz="2600" dirty="0" err="1" smtClean="0"/>
                  <a:t>C</a:t>
                </a:r>
                <a:r>
                  <a:rPr lang="en-US" sz="2600" baseline="-25000" dirty="0" err="1" smtClean="0"/>
                  <a:t>labor</a:t>
                </a:r>
                <a:r>
                  <a:rPr lang="en-US" sz="2600" dirty="0" smtClean="0"/>
                  <a:t>)</a:t>
                </a:r>
              </a:p>
              <a:p>
                <a:pPr marL="0" indent="0">
                  <a:lnSpc>
                    <a:spcPct val="100000"/>
                  </a:lnSpc>
                  <a:buNone/>
                </a:pPr>
                <a:r>
                  <a:rPr lang="en-US" sz="2600" dirty="0" smtClean="0"/>
                  <a:t>		</a:t>
                </a:r>
                <a:r>
                  <a:rPr lang="en-US" sz="2600" dirty="0" err="1" smtClean="0"/>
                  <a:t>C</a:t>
                </a:r>
                <a:r>
                  <a:rPr lang="en-US" sz="2600" baseline="-25000" dirty="0" err="1" smtClean="0"/>
                  <a:t>labor</a:t>
                </a:r>
                <a:r>
                  <a:rPr lang="en-US" sz="2600" dirty="0" smtClean="0"/>
                  <a:t> </a:t>
                </a:r>
                <a:r>
                  <a:rPr lang="en-US" sz="2600" dirty="0"/>
                  <a:t>= </a:t>
                </a:r>
                <a:r>
                  <a:rPr lang="en-US" sz="2600" dirty="0" err="1" smtClean="0"/>
                  <a:t>n</a:t>
                </a:r>
                <a:r>
                  <a:rPr lang="en-US" sz="2600" baseline="-25000" dirty="0" err="1" smtClean="0"/>
                  <a:t>operator</a:t>
                </a:r>
                <a14:m>
                  <m:oMath xmlns:m="http://schemas.openxmlformats.org/officeDocument/2006/math">
                    <m:r>
                      <m:rPr>
                        <m:nor/>
                      </m:rPr>
                      <a:rPr lang="en-US" sz="2600" dirty="0">
                        <a:latin typeface="Cambria Math" panose="02040503050406030204" pitchFamily="18" charset="0"/>
                      </a:rPr>
                      <m:t> </m:t>
                    </m:r>
                    <m:r>
                      <a:rPr lang="en-US" sz="2600" smtClean="0">
                        <a:latin typeface="Cambria Math" panose="02040503050406030204" pitchFamily="18" charset="0"/>
                      </a:rPr>
                      <m:t>×</m:t>
                    </m:r>
                  </m:oMath>
                </a14:m>
                <a:r>
                  <a:rPr lang="en-US" sz="2600" dirty="0"/>
                  <a:t> </a:t>
                </a:r>
                <a:r>
                  <a:rPr lang="en-US" sz="2600" dirty="0" smtClean="0"/>
                  <a:t>W </a:t>
                </a:r>
                <a14:m>
                  <m:oMath xmlns:m="http://schemas.openxmlformats.org/officeDocument/2006/math">
                    <m:r>
                      <a:rPr lang="en-US" sz="2600" smtClean="0">
                        <a:latin typeface="Cambria Math" panose="02040503050406030204" pitchFamily="18" charset="0"/>
                      </a:rPr>
                      <m:t>×</m:t>
                    </m:r>
                  </m:oMath>
                </a14:m>
                <a:r>
                  <a:rPr lang="en-US" sz="2600" dirty="0"/>
                  <a:t> </a:t>
                </a:r>
                <a:r>
                  <a:rPr lang="en-US" sz="2600" dirty="0" smtClean="0"/>
                  <a:t>T</a:t>
                </a:r>
                <a:r>
                  <a:rPr lang="en-US" sz="2600" baseline="-25000" dirty="0" smtClean="0"/>
                  <a:t>process</a:t>
                </a:r>
                <a:endParaRPr lang="en-US" sz="2600" dirty="0"/>
              </a:p>
              <a:p>
                <a:pPr marL="457200" lvl="1" indent="0">
                  <a:lnSpc>
                    <a:spcPct val="100000"/>
                  </a:lnSpc>
                  <a:buNone/>
                </a:pPr>
                <a:r>
                  <a:rPr lang="en-US" sz="2200" dirty="0"/>
                  <a:t>w</a:t>
                </a:r>
                <a:r>
                  <a:rPr lang="en-US" sz="2200" dirty="0" smtClean="0"/>
                  <a:t>here </a:t>
                </a:r>
                <a:r>
                  <a:rPr lang="en-US" sz="2200" dirty="0" err="1" smtClean="0"/>
                  <a:t>n</a:t>
                </a:r>
                <a:r>
                  <a:rPr lang="en-US" sz="2200" baseline="-25000" dirty="0" err="1" smtClean="0"/>
                  <a:t>operator</a:t>
                </a:r>
                <a:r>
                  <a:rPr lang="en-US" sz="2200" dirty="0" smtClean="0"/>
                  <a:t> is the number </a:t>
                </a:r>
                <a:r>
                  <a:rPr lang="en-US" sz="2200" dirty="0"/>
                  <a:t>of </a:t>
                </a:r>
                <a:r>
                  <a:rPr lang="en-US" sz="2200" dirty="0" smtClean="0"/>
                  <a:t>operators, W is the operator hourly wage, and </a:t>
                </a:r>
                <a:r>
                  <a:rPr lang="en-US" sz="2200" dirty="0" err="1" smtClean="0"/>
                  <a:t>T</a:t>
                </a:r>
                <a:r>
                  <a:rPr lang="en-US" sz="2200" baseline="-25000" dirty="0" err="1" smtClean="0"/>
                  <a:t>process</a:t>
                </a:r>
                <a:r>
                  <a:rPr lang="en-US" sz="2200" dirty="0" smtClean="0"/>
                  <a:t> is the total process time</a:t>
                </a:r>
                <a:endParaRPr lang="en-US" sz="2200" dirty="0"/>
              </a:p>
              <a:p>
                <a:pPr>
                  <a:lnSpc>
                    <a:spcPct val="100000"/>
                  </a:lnSpc>
                </a:pPr>
                <a:endParaRPr lang="en-US" sz="2600" dirty="0"/>
              </a:p>
              <a:p>
                <a:pPr>
                  <a:lnSpc>
                    <a:spcPct val="100000"/>
                  </a:lnSpc>
                </a:pPr>
                <a:r>
                  <a:rPr lang="en-US" sz="2600" dirty="0"/>
                  <a:t>Total product manufacturing cost (</a:t>
                </a:r>
                <a:r>
                  <a:rPr lang="en-US" sz="2600" dirty="0" err="1"/>
                  <a:t>C</a:t>
                </a:r>
                <a:r>
                  <a:rPr lang="en-US" sz="2600" baseline="-25000" dirty="0" err="1"/>
                  <a:t>product</a:t>
                </a:r>
                <a:r>
                  <a:rPr lang="en-US" sz="2600" dirty="0"/>
                  <a:t>) </a:t>
                </a:r>
              </a:p>
              <a:p>
                <a:pPr marL="0" indent="0" algn="ctr">
                  <a:lnSpc>
                    <a:spcPct val="100000"/>
                  </a:lnSpc>
                  <a:buNone/>
                </a:pPr>
                <a:r>
                  <a:rPr lang="en-US" sz="2600" dirty="0" err="1" smtClean="0"/>
                  <a:t>C</a:t>
                </a:r>
                <a:r>
                  <a:rPr lang="en-US" sz="2600" baseline="-25000" dirty="0" err="1" smtClean="0"/>
                  <a:t>product</a:t>
                </a:r>
                <a:r>
                  <a:rPr lang="en-US" sz="2600" baseline="-25000" dirty="0" smtClean="0"/>
                  <a:t> </a:t>
                </a:r>
                <a:r>
                  <a:rPr lang="en-US" sz="2600" dirty="0" smtClean="0"/>
                  <a:t>= </a:t>
                </a:r>
                <a:r>
                  <a:rPr lang="en-US" sz="2400" dirty="0"/>
                  <a:t>C</a:t>
                </a:r>
                <a:r>
                  <a:rPr lang="en-US" sz="2400" baseline="-25000" dirty="0" err="1"/>
                  <a:t>material </a:t>
                </a:r>
                <a14:m>
                  <m:oMath xmlns:m="http://schemas.openxmlformats.org/officeDocument/2006/math">
                    <m:r>
                      <a:rPr lang="en-US" sz="2600" smtClean="0">
                        <a:latin typeface="Cambria Math" panose="02040503050406030204" pitchFamily="18" charset="0"/>
                      </a:rPr>
                      <m:t>+</m:t>
                    </m:r>
                  </m:oMath>
                </a14:m>
                <a:r>
                  <a:rPr lang="en-US" sz="2600" dirty="0"/>
                  <a:t> C</a:t>
                </a:r>
                <a:r>
                  <a:rPr lang="en-US" sz="2600" baseline="-25000" dirty="0"/>
                  <a:t>energy</a:t>
                </a:r>
                <a:r>
                  <a:rPr lang="en-US" sz="2600" dirty="0"/>
                  <a:t> </a:t>
                </a:r>
                <a14:m>
                  <m:oMath xmlns:m="http://schemas.openxmlformats.org/officeDocument/2006/math">
                    <m:r>
                      <a:rPr lang="en-US" sz="2600" smtClean="0">
                        <a:latin typeface="Cambria Math" panose="02040503050406030204" pitchFamily="18" charset="0"/>
                      </a:rPr>
                      <m:t>+</m:t>
                    </m:r>
                  </m:oMath>
                </a14:m>
                <a:r>
                  <a:rPr lang="en-US" sz="2600" dirty="0"/>
                  <a:t> C</a:t>
                </a:r>
                <a:r>
                  <a:rPr lang="en-US" sz="2600" baseline="-25000" dirty="0"/>
                  <a:t>labor</a:t>
                </a:r>
                <a:r>
                  <a:rPr lang="en-US" sz="2600" dirty="0"/>
                  <a:t> </a:t>
                </a:r>
              </a:p>
              <a:p>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59" t="-1120"/>
                </a:stretch>
              </a:blipFill>
            </p:spPr>
            <p:txBody>
              <a:bodyPr/>
              <a:lstStyle/>
              <a:p>
                <a:r>
                  <a:rPr lang="en-US">
                    <a:noFill/>
                  </a:rPr>
                  <a:t> </a:t>
                </a:r>
              </a:p>
            </p:txBody>
          </p:sp>
        </mc:Fallback>
      </mc:AlternateContent>
    </p:spTree>
    <p:extLst>
      <p:ext uri="{BB962C8B-B14F-4D97-AF65-F5344CB8AC3E}">
        <p14:creationId xmlns:p14="http://schemas.microsoft.com/office/powerpoint/2010/main" val="697695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 Problem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pPr lvl="0"/>
                <a:r>
                  <a:rPr lang="en-US" dirty="0" smtClean="0"/>
                  <a:t>An automobile parts manufacturer wants to produce 1000 parts per month made of ABS material. The part is ring-shaped with a 1.0cm height, an outer diameter of 2.5cm and inner diameter 1.5cm.</a:t>
                </a:r>
              </a:p>
              <a:p>
                <a:pPr lvl="0"/>
                <a:r>
                  <a:rPr lang="en-US" dirty="0" smtClean="0"/>
                  <a:t>The </a:t>
                </a:r>
                <a:r>
                  <a:rPr lang="en-US" dirty="0"/>
                  <a:t>major cost drivers to fabricate the parts are material and energy </a:t>
                </a:r>
                <a:r>
                  <a:rPr lang="en-US" dirty="0" smtClean="0"/>
                  <a:t>use. Engineers have found the fused deposition modeling </a:t>
                </a:r>
                <a:r>
                  <a:rPr lang="en-US" dirty="0"/>
                  <a:t>process </a:t>
                </a:r>
                <a:r>
                  <a:rPr lang="en-US" dirty="0" smtClean="0"/>
                  <a:t>build </a:t>
                </a:r>
                <a:r>
                  <a:rPr lang="en-US" dirty="0"/>
                  <a:t>time is a major factor </a:t>
                </a:r>
                <a:r>
                  <a:rPr lang="en-US" dirty="0" smtClean="0"/>
                  <a:t>in reducing energy use. </a:t>
                </a:r>
                <a:r>
                  <a:rPr lang="en-US" dirty="0"/>
                  <a:t>They </a:t>
                </a:r>
                <a:r>
                  <a:rPr lang="en-US" dirty="0" smtClean="0"/>
                  <a:t>developed the model below to </a:t>
                </a:r>
                <a:r>
                  <a:rPr lang="en-US" dirty="0"/>
                  <a:t>calculate </a:t>
                </a:r>
                <a:r>
                  <a:rPr lang="en-US" dirty="0" smtClean="0"/>
                  <a:t>build </a:t>
                </a:r>
                <a:r>
                  <a:rPr lang="en-US" dirty="0"/>
                  <a:t>time </a:t>
                </a:r>
                <a:r>
                  <a:rPr lang="en-US" dirty="0" smtClean="0"/>
                  <a:t>to </a:t>
                </a:r>
                <a:r>
                  <a:rPr lang="en-US" dirty="0"/>
                  <a:t>manufacture one part as shown below (V is the volume of the part and SA is the surface area).</a:t>
                </a:r>
              </a:p>
              <a:p>
                <a:pPr lvl="1"/>
                <a:endParaRPr lang="en-US" dirty="0"/>
              </a:p>
              <a:p>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𝑻</m:t>
                        </m:r>
                      </m:e>
                      <m:sub>
                        <m:r>
                          <a:rPr lang="en-US">
                            <a:latin typeface="Cambria Math" panose="02040503050406030204" pitchFamily="18" charset="0"/>
                          </a:rPr>
                          <m:t>𝒃</m:t>
                        </m:r>
                        <m:r>
                          <a:rPr lang="en-US" smtClean="0">
                            <a:latin typeface="Cambria Math" panose="02040503050406030204" pitchFamily="18" charset="0"/>
                          </a:rPr>
                          <m:t>𝒖𝒊𝒍𝒅</m:t>
                        </m:r>
                      </m:sub>
                    </m:sSub>
                    <m:r>
                      <a:rPr lang="en-US">
                        <a:latin typeface="Cambria Math" panose="02040503050406030204" pitchFamily="18" charset="0"/>
                      </a:rPr>
                      <m:t>=(2.8625</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−4</m:t>
                        </m:r>
                      </m:sup>
                    </m:sSup>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𝑉</m:t>
                        </m:r>
                      </m:e>
                      <m:sup>
                        <m:r>
                          <a:rPr lang="en-US">
                            <a:latin typeface="Cambria Math" panose="02040503050406030204" pitchFamily="18" charset="0"/>
                          </a:rPr>
                          <m:t>4</m:t>
                        </m:r>
                      </m:sup>
                    </m:sSup>
                    <m:r>
                      <a:rPr lang="en-US">
                        <a:latin typeface="Cambria Math" panose="02040503050406030204" pitchFamily="18" charset="0"/>
                      </a:rPr>
                      <m:t>+9.6791</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−1</m:t>
                        </m:r>
                      </m:sup>
                    </m:sSup>
                    <m:r>
                      <a:rPr lang="en-US">
                        <a:latin typeface="Cambria Math" panose="02040503050406030204" pitchFamily="18" charset="0"/>
                      </a:rPr>
                      <m:t>.</m:t>
                    </m:r>
                    <m:r>
                      <a:rPr lang="en-US">
                        <a:latin typeface="Cambria Math" panose="02040503050406030204" pitchFamily="18" charset="0"/>
                      </a:rPr>
                      <m:t>𝑆𝐴</m:t>
                    </m:r>
                    <m:r>
                      <a:rPr lang="en-US">
                        <a:latin typeface="Cambria Math" panose="02040503050406030204" pitchFamily="18" charset="0"/>
                      </a:rPr>
                      <m:t>−2.4636</m:t>
                    </m:r>
                    <m:sSup>
                      <m:sSupPr>
                        <m:ctrlPr>
                          <a:rPr lang="en-US" i="1">
                            <a:latin typeface="Cambria Math" panose="02040503050406030204" pitchFamily="18" charset="0"/>
                          </a:rPr>
                        </m:ctrlPr>
                      </m:sSupPr>
                      <m:e>
                        <m:r>
                          <a:rPr lang="en-US">
                            <a:latin typeface="Cambria Math" panose="02040503050406030204" pitchFamily="18" charset="0"/>
                          </a:rPr>
                          <m:t>𝐸</m:t>
                        </m:r>
                      </m:e>
                      <m:sup>
                        <m:r>
                          <a:rPr lang="en-US">
                            <a:latin typeface="Cambria Math" panose="02040503050406030204" pitchFamily="18" charset="0"/>
                          </a:rPr>
                          <m:t>−6</m:t>
                        </m:r>
                      </m:sup>
                    </m:sSup>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𝑉</m:t>
                        </m:r>
                      </m:e>
                      <m:sup>
                        <m:r>
                          <a:rPr lang="en-US">
                            <a:latin typeface="Cambria Math" panose="02040503050406030204" pitchFamily="18" charset="0"/>
                          </a:rPr>
                          <m:t>4</m:t>
                        </m:r>
                      </m:sup>
                    </m:sSup>
                    <m:r>
                      <a:rPr lang="en-US">
                        <a:latin typeface="Cambria Math" panose="02040503050406030204" pitchFamily="18" charset="0"/>
                      </a:rPr>
                      <m:t>.</m:t>
                    </m:r>
                    <m:r>
                      <a:rPr lang="en-US">
                        <a:latin typeface="Cambria Math" panose="02040503050406030204" pitchFamily="18" charset="0"/>
                      </a:rPr>
                      <m:t>𝑆𝐴</m:t>
                    </m:r>
                    <m:r>
                      <a:rPr lang="en-US">
                        <a:latin typeface="Cambria Math" panose="02040503050406030204" pitchFamily="18" charset="0"/>
                      </a:rPr>
                      <m:t>+12.5292)</m:t>
                    </m:r>
                  </m:oMath>
                </a14:m>
                <a:endParaRPr lang="en-US" dirty="0"/>
              </a:p>
              <a:p>
                <a:pPr lvl="1"/>
                <a:endParaRPr lang="en-US" dirty="0"/>
              </a:p>
              <a:p>
                <a:r>
                  <a:rPr lang="en-US" dirty="0"/>
                  <a:t>Calculate the total process energy and cost of manufacturing 1000 parts in an FDM machine with rated power of 22 kW. </a:t>
                </a:r>
              </a:p>
              <a:p>
                <a:r>
                  <a:rPr lang="en-US" dirty="0"/>
                  <a:t>The unit cost of ABS material = $45/kg. The density is 1.07 g/cm</a:t>
                </a:r>
                <a:r>
                  <a:rPr lang="en-US" baseline="30000" dirty="0"/>
                  <a:t>3</a:t>
                </a:r>
              </a:p>
              <a:p>
                <a:r>
                  <a:rPr lang="en-US" dirty="0"/>
                  <a:t>Assume no support material is used and no post processing is </a:t>
                </a:r>
                <a:r>
                  <a:rPr lang="en-US" dirty="0" smtClean="0"/>
                  <a:t>required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696" t="-2521" r="-1391" b="-2381"/>
                </a:stretch>
              </a:blipFill>
            </p:spPr>
            <p:txBody>
              <a:bodyPr/>
              <a:lstStyle/>
              <a:p>
                <a:r>
                  <a:rPr lang="en-US">
                    <a:noFill/>
                  </a:rPr>
                  <a:t> </a:t>
                </a:r>
              </a:p>
            </p:txBody>
          </p:sp>
        </mc:Fallback>
      </mc:AlternateContent>
    </p:spTree>
    <p:extLst>
      <p:ext uri="{BB962C8B-B14F-4D97-AF65-F5344CB8AC3E}">
        <p14:creationId xmlns:p14="http://schemas.microsoft.com/office/powerpoint/2010/main" val="537039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Solution</a:t>
            </a:r>
          </a:p>
        </p:txBody>
      </p:sp>
      <p:sp>
        <p:nvSpPr>
          <p:cNvPr id="3" name="Content Placeholder 2"/>
          <p:cNvSpPr>
            <a:spLocks noGrp="1"/>
          </p:cNvSpPr>
          <p:nvPr>
            <p:ph idx="1"/>
          </p:nvPr>
        </p:nvSpPr>
        <p:spPr/>
        <p:txBody>
          <a:bodyPr>
            <a:noAutofit/>
          </a:bodyPr>
          <a:lstStyle/>
          <a:p>
            <a:r>
              <a:rPr lang="en-US" sz="1800" dirty="0"/>
              <a:t>The outer diameter of the part (D) = 2.5 cm</a:t>
            </a:r>
          </a:p>
          <a:p>
            <a:r>
              <a:rPr lang="en-US" sz="1800" dirty="0"/>
              <a:t>The inner diameter of the part (d) = 1.5 cm</a:t>
            </a:r>
          </a:p>
          <a:p>
            <a:r>
              <a:rPr lang="en-US" sz="1800" dirty="0"/>
              <a:t>The height of the part (h) = 1.0 cm</a:t>
            </a:r>
          </a:p>
          <a:p>
            <a:r>
              <a:rPr lang="en-US" sz="1800" dirty="0"/>
              <a:t>Volume of the part (V) = (</a:t>
            </a:r>
            <a:r>
              <a:rPr lang="el-GR" sz="1800" dirty="0"/>
              <a:t>π</a:t>
            </a:r>
            <a:r>
              <a:rPr lang="en-US" sz="1800" dirty="0"/>
              <a:t>*(D</a:t>
            </a:r>
            <a:r>
              <a:rPr lang="en-US" sz="1800" baseline="30000" dirty="0"/>
              <a:t>2</a:t>
            </a:r>
            <a:r>
              <a:rPr lang="en-US" sz="1800" dirty="0"/>
              <a:t> – d</a:t>
            </a:r>
            <a:r>
              <a:rPr lang="en-US" sz="1800" baseline="30000" dirty="0"/>
              <a:t>2</a:t>
            </a:r>
            <a:r>
              <a:rPr lang="en-US" sz="1800" dirty="0"/>
              <a:t>)*h)/4 = 3.925 cm</a:t>
            </a:r>
            <a:r>
              <a:rPr lang="en-US" sz="1800" baseline="30000" dirty="0"/>
              <a:t>3</a:t>
            </a:r>
          </a:p>
          <a:p>
            <a:r>
              <a:rPr lang="en-US" sz="1800" dirty="0"/>
              <a:t>The surface area of the part (SA) = </a:t>
            </a:r>
            <a:r>
              <a:rPr lang="el-GR" sz="1800" dirty="0"/>
              <a:t>π</a:t>
            </a:r>
            <a:r>
              <a:rPr lang="en-US" sz="1800" dirty="0"/>
              <a:t>*(D-d)*h/2 = 1.57 cm</a:t>
            </a:r>
            <a:r>
              <a:rPr lang="en-US" sz="1800" baseline="30000" dirty="0"/>
              <a:t>2</a:t>
            </a:r>
          </a:p>
          <a:p>
            <a:r>
              <a:rPr lang="en-US" sz="1800" dirty="0"/>
              <a:t>The build time to manufacture one part (equation above for </a:t>
            </a:r>
            <a:r>
              <a:rPr lang="en-US" sz="1800" dirty="0" err="1"/>
              <a:t>T</a:t>
            </a:r>
            <a:r>
              <a:rPr lang="en-US" sz="1800" baseline="-25000" dirty="0" err="1"/>
              <a:t>build</a:t>
            </a:r>
            <a:r>
              <a:rPr lang="en-US" sz="1800" dirty="0"/>
              <a:t>) = 16 </a:t>
            </a:r>
            <a:r>
              <a:rPr lang="en-US" sz="1800" dirty="0" err="1"/>
              <a:t>mins</a:t>
            </a:r>
            <a:endParaRPr lang="en-US" sz="1800" dirty="0"/>
          </a:p>
          <a:p>
            <a:r>
              <a:rPr lang="en-US" sz="1800" dirty="0"/>
              <a:t>The total build time = number of parts * </a:t>
            </a:r>
            <a:r>
              <a:rPr lang="en-US" sz="1800" dirty="0" err="1"/>
              <a:t>T</a:t>
            </a:r>
            <a:r>
              <a:rPr lang="en-US" sz="1800" baseline="-25000" dirty="0" err="1"/>
              <a:t>build</a:t>
            </a:r>
            <a:r>
              <a:rPr lang="en-US" sz="1800" dirty="0"/>
              <a:t> = (1000*16)/(60) = 266.7 hrs.</a:t>
            </a:r>
          </a:p>
          <a:p>
            <a:r>
              <a:rPr lang="en-US" sz="1800" dirty="0" smtClean="0"/>
              <a:t>Machine </a:t>
            </a:r>
            <a:r>
              <a:rPr lang="en-US" sz="1800" dirty="0"/>
              <a:t>energy use = r</a:t>
            </a:r>
            <a:r>
              <a:rPr lang="en-US" sz="1800" dirty="0" smtClean="0"/>
              <a:t>ated power </a:t>
            </a:r>
            <a:r>
              <a:rPr lang="en-US" sz="1800" dirty="0"/>
              <a:t>* </a:t>
            </a:r>
            <a:r>
              <a:rPr lang="en-US" sz="1800" dirty="0" smtClean="0"/>
              <a:t>total </a:t>
            </a:r>
            <a:r>
              <a:rPr lang="en-US" sz="1800" dirty="0"/>
              <a:t>build time </a:t>
            </a:r>
            <a:r>
              <a:rPr lang="en-US" sz="1800" dirty="0" smtClean="0"/>
              <a:t>= 22*266.7 = </a:t>
            </a:r>
            <a:r>
              <a:rPr lang="en-US" sz="1800" dirty="0"/>
              <a:t>5867 kWh</a:t>
            </a:r>
          </a:p>
          <a:p>
            <a:r>
              <a:rPr lang="en-US" sz="1800" dirty="0"/>
              <a:t>The amount of ABS needed per part = density of ABS * part volume = 4.2 g</a:t>
            </a:r>
          </a:p>
          <a:p>
            <a:r>
              <a:rPr lang="en-US" sz="1800" dirty="0"/>
              <a:t>The total amount of material required = 4.2*1000 parts = 4200 g = 4.2 kg</a:t>
            </a:r>
          </a:p>
          <a:p>
            <a:r>
              <a:rPr lang="en-US" sz="1800" dirty="0"/>
              <a:t>Assuming $0.05/kWh for electricity, Total energy cost= 5867 * 0.05 = $293.35</a:t>
            </a:r>
          </a:p>
          <a:p>
            <a:r>
              <a:rPr lang="en-US" sz="1800" dirty="0"/>
              <a:t>Total material cost =  4.2*45 = $189</a:t>
            </a:r>
          </a:p>
        </p:txBody>
      </p:sp>
      <mc:AlternateContent xmlns:mc="http://schemas.openxmlformats.org/markup-compatibility/2006" xmlns:a14="http://schemas.microsoft.com/office/drawing/2010/main">
        <mc:Choice Requires="a14">
          <p:sp>
            <p:nvSpPr>
              <p:cNvPr id="8" name="Rectangle 7"/>
              <p:cNvSpPr/>
              <p:nvPr/>
            </p:nvSpPr>
            <p:spPr>
              <a:xfrm>
                <a:off x="4822853" y="775182"/>
                <a:ext cx="4207859" cy="929485"/>
              </a:xfrm>
              <a:prstGeom prst="rect">
                <a:avLst/>
              </a:prstGeom>
            </p:spPr>
            <p:txBody>
              <a:bodyPr wrap="square">
                <a:spAutoFit/>
              </a:bodyPr>
              <a:lstStyle/>
              <a:p>
                <a:pPr lvl="0">
                  <a:lnSpc>
                    <a:spcPct val="90000"/>
                  </a:lnSpc>
                  <a:spcBef>
                    <a:spcPts val="1000"/>
                  </a:spcBef>
                </a:pPr>
                <a14:m>
                  <m:oMathPara xmlns:m="http://schemas.openxmlformats.org/officeDocument/2006/math">
                    <m:oMathParaPr>
                      <m:jc m:val="centerGroup"/>
                    </m:oMathParaPr>
                    <m:oMath xmlns:m="http://schemas.openxmlformats.org/officeDocument/2006/math">
                      <m:sSub>
                        <m:sSubPr>
                          <m:ctrlPr>
                            <a:rPr lang="en-US" sz="2000" i="1">
                              <a:solidFill>
                                <a:prstClr val="black"/>
                              </a:solidFill>
                              <a:latin typeface="Cambria Math" panose="02040503050406030204" pitchFamily="18" charset="0"/>
                            </a:rPr>
                          </m:ctrlPr>
                        </m:sSubPr>
                        <m:e>
                          <m:r>
                            <a:rPr lang="en-US" sz="2000">
                              <a:solidFill>
                                <a:prstClr val="black"/>
                              </a:solidFill>
                              <a:latin typeface="Cambria Math" panose="02040503050406030204" pitchFamily="18" charset="0"/>
                            </a:rPr>
                            <m:t>𝑻</m:t>
                          </m:r>
                        </m:e>
                        <m:sub>
                          <m:r>
                            <a:rPr lang="en-US" sz="2000">
                              <a:solidFill>
                                <a:prstClr val="black"/>
                              </a:solidFill>
                              <a:latin typeface="Cambria Math" panose="02040503050406030204" pitchFamily="18" charset="0"/>
                            </a:rPr>
                            <m:t>𝒃𝒖𝒊𝒍𝒅</m:t>
                          </m:r>
                        </m:sub>
                      </m:sSub>
                      <m:r>
                        <a:rPr lang="en-US" sz="2000">
                          <a:solidFill>
                            <a:prstClr val="black"/>
                          </a:solidFill>
                          <a:latin typeface="Cambria Math" panose="02040503050406030204" pitchFamily="18" charset="0"/>
                        </a:rPr>
                        <m:t>=(2.8625</m:t>
                      </m:r>
                      <m:sSup>
                        <m:sSupPr>
                          <m:ctrlPr>
                            <a:rPr lang="en-US" sz="2000" i="1">
                              <a:solidFill>
                                <a:prstClr val="black"/>
                              </a:solidFill>
                              <a:latin typeface="Cambria Math" panose="02040503050406030204" pitchFamily="18" charset="0"/>
                            </a:rPr>
                          </m:ctrlPr>
                        </m:sSupPr>
                        <m:e>
                          <m:r>
                            <a:rPr lang="en-US" sz="2000">
                              <a:solidFill>
                                <a:prstClr val="black"/>
                              </a:solidFill>
                              <a:latin typeface="Cambria Math" panose="02040503050406030204" pitchFamily="18" charset="0"/>
                            </a:rPr>
                            <m:t>𝐸</m:t>
                          </m:r>
                        </m:e>
                        <m:sup>
                          <m:r>
                            <a:rPr lang="en-US" sz="2000">
                              <a:solidFill>
                                <a:prstClr val="black"/>
                              </a:solidFill>
                              <a:latin typeface="Cambria Math" panose="02040503050406030204" pitchFamily="18" charset="0"/>
                            </a:rPr>
                            <m:t>−4</m:t>
                          </m:r>
                        </m:sup>
                      </m:sSup>
                      <m:r>
                        <a:rPr lang="en-US" sz="2000">
                          <a:solidFill>
                            <a:prstClr val="black"/>
                          </a:solidFill>
                          <a:latin typeface="Cambria Math" panose="02040503050406030204" pitchFamily="18" charset="0"/>
                        </a:rPr>
                        <m:t>.</m:t>
                      </m:r>
                      <m:sSup>
                        <m:sSupPr>
                          <m:ctrlPr>
                            <a:rPr lang="en-US" sz="2000" i="1">
                              <a:solidFill>
                                <a:prstClr val="black"/>
                              </a:solidFill>
                              <a:latin typeface="Cambria Math" panose="02040503050406030204" pitchFamily="18" charset="0"/>
                            </a:rPr>
                          </m:ctrlPr>
                        </m:sSupPr>
                        <m:e>
                          <m:r>
                            <a:rPr lang="en-US" sz="2000">
                              <a:solidFill>
                                <a:prstClr val="black"/>
                              </a:solidFill>
                              <a:latin typeface="Cambria Math" panose="02040503050406030204" pitchFamily="18" charset="0"/>
                            </a:rPr>
                            <m:t>𝑉</m:t>
                          </m:r>
                        </m:e>
                        <m:sup>
                          <m:r>
                            <a:rPr lang="en-US" sz="2000">
                              <a:solidFill>
                                <a:prstClr val="black"/>
                              </a:solidFill>
                              <a:latin typeface="Cambria Math" panose="02040503050406030204" pitchFamily="18" charset="0"/>
                            </a:rPr>
                            <m:t>4</m:t>
                          </m:r>
                        </m:sup>
                      </m:sSup>
                      <m:r>
                        <a:rPr lang="en-US" sz="2000">
                          <a:solidFill>
                            <a:prstClr val="black"/>
                          </a:solidFill>
                          <a:latin typeface="Cambria Math" panose="02040503050406030204" pitchFamily="18" charset="0"/>
                        </a:rPr>
                        <m:t>+9.6791</m:t>
                      </m:r>
                      <m:sSup>
                        <m:sSupPr>
                          <m:ctrlPr>
                            <a:rPr lang="en-US" sz="2000" i="1">
                              <a:solidFill>
                                <a:prstClr val="black"/>
                              </a:solidFill>
                              <a:latin typeface="Cambria Math" panose="02040503050406030204" pitchFamily="18" charset="0"/>
                            </a:rPr>
                          </m:ctrlPr>
                        </m:sSupPr>
                        <m:e>
                          <m:r>
                            <a:rPr lang="en-US" sz="2000">
                              <a:solidFill>
                                <a:prstClr val="black"/>
                              </a:solidFill>
                              <a:latin typeface="Cambria Math" panose="02040503050406030204" pitchFamily="18" charset="0"/>
                            </a:rPr>
                            <m:t>𝐸</m:t>
                          </m:r>
                        </m:e>
                        <m:sup>
                          <m:r>
                            <a:rPr lang="en-US" sz="2000">
                              <a:solidFill>
                                <a:prstClr val="black"/>
                              </a:solidFill>
                              <a:latin typeface="Cambria Math" panose="02040503050406030204" pitchFamily="18" charset="0"/>
                            </a:rPr>
                            <m:t>−1</m:t>
                          </m:r>
                        </m:sup>
                      </m:sSup>
                      <m:r>
                        <a:rPr lang="en-US" sz="2000">
                          <a:solidFill>
                            <a:prstClr val="black"/>
                          </a:solidFill>
                          <a:latin typeface="Cambria Math" panose="02040503050406030204" pitchFamily="18" charset="0"/>
                        </a:rPr>
                        <m:t>.</m:t>
                      </m:r>
                      <m:r>
                        <a:rPr lang="en-US" sz="2000">
                          <a:solidFill>
                            <a:prstClr val="black"/>
                          </a:solidFill>
                          <a:latin typeface="Cambria Math" panose="02040503050406030204" pitchFamily="18" charset="0"/>
                        </a:rPr>
                        <m:t>𝑆𝐴</m:t>
                      </m:r>
                      <m:r>
                        <a:rPr lang="en-US" sz="2000">
                          <a:solidFill>
                            <a:prstClr val="black"/>
                          </a:solidFill>
                          <a:latin typeface="Cambria Math" panose="02040503050406030204" pitchFamily="18" charset="0"/>
                        </a:rPr>
                        <m:t>−2.4636</m:t>
                      </m:r>
                      <m:sSup>
                        <m:sSupPr>
                          <m:ctrlPr>
                            <a:rPr lang="en-US" sz="2000" i="1">
                              <a:solidFill>
                                <a:prstClr val="black"/>
                              </a:solidFill>
                              <a:latin typeface="Cambria Math" panose="02040503050406030204" pitchFamily="18" charset="0"/>
                            </a:rPr>
                          </m:ctrlPr>
                        </m:sSupPr>
                        <m:e>
                          <m:r>
                            <a:rPr lang="en-US" sz="2000">
                              <a:solidFill>
                                <a:prstClr val="black"/>
                              </a:solidFill>
                              <a:latin typeface="Cambria Math" panose="02040503050406030204" pitchFamily="18" charset="0"/>
                            </a:rPr>
                            <m:t>𝐸</m:t>
                          </m:r>
                        </m:e>
                        <m:sup>
                          <m:r>
                            <a:rPr lang="en-US" sz="2000">
                              <a:solidFill>
                                <a:prstClr val="black"/>
                              </a:solidFill>
                              <a:latin typeface="Cambria Math" panose="02040503050406030204" pitchFamily="18" charset="0"/>
                            </a:rPr>
                            <m:t>−6</m:t>
                          </m:r>
                        </m:sup>
                      </m:sSup>
                      <m:r>
                        <a:rPr lang="en-US" sz="2000">
                          <a:solidFill>
                            <a:prstClr val="black"/>
                          </a:solidFill>
                          <a:latin typeface="Cambria Math" panose="02040503050406030204" pitchFamily="18" charset="0"/>
                        </a:rPr>
                        <m:t>.</m:t>
                      </m:r>
                      <m:sSup>
                        <m:sSupPr>
                          <m:ctrlPr>
                            <a:rPr lang="en-US" sz="2000" i="1">
                              <a:solidFill>
                                <a:prstClr val="black"/>
                              </a:solidFill>
                              <a:latin typeface="Cambria Math" panose="02040503050406030204" pitchFamily="18" charset="0"/>
                            </a:rPr>
                          </m:ctrlPr>
                        </m:sSupPr>
                        <m:e>
                          <m:r>
                            <a:rPr lang="en-US" sz="2000">
                              <a:solidFill>
                                <a:prstClr val="black"/>
                              </a:solidFill>
                              <a:latin typeface="Cambria Math" panose="02040503050406030204" pitchFamily="18" charset="0"/>
                            </a:rPr>
                            <m:t>𝑉</m:t>
                          </m:r>
                        </m:e>
                        <m:sup>
                          <m:r>
                            <a:rPr lang="en-US" sz="2000">
                              <a:solidFill>
                                <a:prstClr val="black"/>
                              </a:solidFill>
                              <a:latin typeface="Cambria Math" panose="02040503050406030204" pitchFamily="18" charset="0"/>
                            </a:rPr>
                            <m:t>4</m:t>
                          </m:r>
                        </m:sup>
                      </m:sSup>
                      <m:r>
                        <a:rPr lang="en-US" sz="2000">
                          <a:solidFill>
                            <a:prstClr val="black"/>
                          </a:solidFill>
                          <a:latin typeface="Cambria Math" panose="02040503050406030204" pitchFamily="18" charset="0"/>
                        </a:rPr>
                        <m:t>.</m:t>
                      </m:r>
                      <m:r>
                        <a:rPr lang="en-US" sz="2000">
                          <a:solidFill>
                            <a:prstClr val="black"/>
                          </a:solidFill>
                          <a:latin typeface="Cambria Math" panose="02040503050406030204" pitchFamily="18" charset="0"/>
                        </a:rPr>
                        <m:t>𝑆𝐴</m:t>
                      </m:r>
                      <m:r>
                        <a:rPr lang="en-US" sz="2000">
                          <a:solidFill>
                            <a:prstClr val="black"/>
                          </a:solidFill>
                          <a:latin typeface="Cambria Math" panose="02040503050406030204" pitchFamily="18" charset="0"/>
                        </a:rPr>
                        <m:t>+12.5292)</m:t>
                      </m:r>
                    </m:oMath>
                  </m:oMathPara>
                </a14:m>
                <a:endParaRPr lang="en-US" sz="2000" dirty="0">
                  <a:solidFill>
                    <a:prstClr val="black"/>
                  </a:solidFill>
                  <a:latin typeface="+mj-lt"/>
                </a:endParaRPr>
              </a:p>
            </p:txBody>
          </p:sp>
        </mc:Choice>
        <mc:Fallback xmlns="">
          <p:sp>
            <p:nvSpPr>
              <p:cNvPr id="8" name="Rectangle 7"/>
              <p:cNvSpPr>
                <a:spLocks noRot="1" noChangeAspect="1" noMove="1" noResize="1" noEditPoints="1" noAdjustHandles="1" noChangeArrowheads="1" noChangeShapeType="1" noTextEdit="1"/>
              </p:cNvSpPr>
              <p:nvPr/>
            </p:nvSpPr>
            <p:spPr>
              <a:xfrm>
                <a:off x="4822853" y="775182"/>
                <a:ext cx="4207859" cy="929485"/>
              </a:xfrm>
              <a:prstGeom prst="rect">
                <a:avLst/>
              </a:prstGeom>
              <a:blipFill>
                <a:blip r:embed="rId2"/>
                <a:stretch>
                  <a:fillRect b="-5882"/>
                </a:stretch>
              </a:blipFill>
            </p:spPr>
            <p:txBody>
              <a:bodyPr/>
              <a:lstStyle/>
              <a:p>
                <a:r>
                  <a:rPr lang="en-IN">
                    <a:noFill/>
                  </a:rPr>
                  <a:t> </a:t>
                </a:r>
              </a:p>
            </p:txBody>
          </p:sp>
        </mc:Fallback>
      </mc:AlternateContent>
    </p:spTree>
    <p:extLst>
      <p:ext uri="{BB962C8B-B14F-4D97-AF65-F5344CB8AC3E}">
        <p14:creationId xmlns:p14="http://schemas.microsoft.com/office/powerpoint/2010/main" val="8215914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Closing Thoughts</a:t>
            </a:r>
            <a:endParaRPr lang="en-US" dirty="0"/>
          </a:p>
        </p:txBody>
      </p:sp>
      <p:sp>
        <p:nvSpPr>
          <p:cNvPr id="6" name="Content Placeholder 5"/>
          <p:cNvSpPr>
            <a:spLocks noGrp="1"/>
          </p:cNvSpPr>
          <p:nvPr>
            <p:ph idx="1"/>
          </p:nvPr>
        </p:nvSpPr>
        <p:spPr/>
        <p:txBody>
          <a:bodyPr/>
          <a:lstStyle/>
          <a:p>
            <a:r>
              <a:rPr lang="en-US" smtClean="0"/>
              <a:t>Translating the design and process parameter behavior into a process model can</a:t>
            </a:r>
          </a:p>
          <a:p>
            <a:pPr lvl="1"/>
            <a:r>
              <a:rPr lang="en-US" smtClean="0"/>
              <a:t>Reduce process variation due to infeasible parameter values </a:t>
            </a:r>
          </a:p>
          <a:p>
            <a:pPr lvl="1"/>
            <a:r>
              <a:rPr lang="en-US" smtClean="0"/>
              <a:t>Control process energy use from the early design stage </a:t>
            </a:r>
          </a:p>
          <a:p>
            <a:pPr lvl="1"/>
            <a:endParaRPr lang="en-US" smtClean="0"/>
          </a:p>
          <a:p>
            <a:r>
              <a:rPr lang="en-US" smtClean="0"/>
              <a:t>Energy analysis can</a:t>
            </a:r>
          </a:p>
          <a:p>
            <a:pPr lvl="1"/>
            <a:r>
              <a:rPr lang="en-US" smtClean="0"/>
              <a:t>Reduce undesirable processing time and energy costs associated with uninformed design decisions</a:t>
            </a:r>
          </a:p>
          <a:p>
            <a:pPr lvl="1"/>
            <a:r>
              <a:rPr lang="en-US" smtClean="0"/>
              <a:t>Allow designers to navigate the interrelationships between 3D CAD model data and process energy use</a:t>
            </a:r>
            <a:endParaRPr lang="en-US" dirty="0"/>
          </a:p>
        </p:txBody>
      </p:sp>
      <p:sp>
        <p:nvSpPr>
          <p:cNvPr id="4" name="TextBox 3"/>
          <p:cNvSpPr txBox="1"/>
          <p:nvPr/>
        </p:nvSpPr>
        <p:spPr>
          <a:xfrm>
            <a:off x="4473526" y="6527409"/>
            <a:ext cx="184731" cy="369332"/>
          </a:xfrm>
          <a:prstGeom prst="rect">
            <a:avLst/>
          </a:prstGeom>
          <a:noFill/>
        </p:spPr>
        <p:txBody>
          <a:bodyPr wrap="none" rtlCol="0">
            <a:spAutoFit/>
          </a:bodyPr>
          <a:lstStyle/>
          <a:p>
            <a:endParaRPr lang="en-US" dirty="0">
              <a:latin typeface="+mj-lt"/>
            </a:endParaRPr>
          </a:p>
        </p:txBody>
      </p:sp>
    </p:spTree>
    <p:extLst>
      <p:ext uri="{BB962C8B-B14F-4D97-AF65-F5344CB8AC3E}">
        <p14:creationId xmlns:p14="http://schemas.microsoft.com/office/powerpoint/2010/main" val="23754977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Resources</a:t>
            </a:r>
            <a:endParaRPr lang="en-US" dirty="0"/>
          </a:p>
        </p:txBody>
      </p:sp>
      <p:sp>
        <p:nvSpPr>
          <p:cNvPr id="9" name="Content Placeholder 8"/>
          <p:cNvSpPr>
            <a:spLocks noGrp="1"/>
          </p:cNvSpPr>
          <p:nvPr>
            <p:ph idx="1"/>
          </p:nvPr>
        </p:nvSpPr>
        <p:spPr/>
        <p:txBody>
          <a:bodyPr>
            <a:normAutofit fontScale="85000" lnSpcReduction="20000"/>
          </a:bodyPr>
          <a:lstStyle/>
          <a:p>
            <a:r>
              <a:rPr lang="en-US" dirty="0">
                <a:latin typeface="+mj-lt"/>
              </a:rPr>
              <a:t>Nagarajan, Hari PN, Harsha A. Malshe, Karl R. Haapala, and </a:t>
            </a:r>
            <a:r>
              <a:rPr lang="en-US" dirty="0" err="1">
                <a:latin typeface="+mj-lt"/>
              </a:rPr>
              <a:t>Yayue</a:t>
            </a:r>
            <a:r>
              <a:rPr lang="en-US" dirty="0">
                <a:latin typeface="+mj-lt"/>
              </a:rPr>
              <a:t> Pan. "Environmental Performance Evaluation of a Fast Mask Image Projection </a:t>
            </a:r>
            <a:r>
              <a:rPr lang="en-US" dirty="0" err="1">
                <a:latin typeface="+mj-lt"/>
              </a:rPr>
              <a:t>Stereolithography</a:t>
            </a:r>
            <a:r>
              <a:rPr lang="en-US" dirty="0">
                <a:latin typeface="+mj-lt"/>
              </a:rPr>
              <a:t> Process through Time and Energy Modeling." Journal of Manufacturing Science and Engineering (2016).</a:t>
            </a:r>
          </a:p>
          <a:p>
            <a:r>
              <a:rPr lang="en-US" dirty="0">
                <a:latin typeface="+mj-lt"/>
              </a:rPr>
              <a:t>“Manufacturing Energy Consumption Survey (MECS) - U.S. Energy Information Administration (EIA).” Available: http://www.eia.gov/consumption/manufacturing.</a:t>
            </a:r>
          </a:p>
          <a:p>
            <a:r>
              <a:rPr lang="en-US" dirty="0">
                <a:latin typeface="+mj-lt"/>
              </a:rPr>
              <a:t>“Additive Manufacturing and Sustainable Production for the 21st Century.” </a:t>
            </a:r>
            <a:r>
              <a:rPr lang="en-US" dirty="0" err="1">
                <a:latin typeface="+mj-lt"/>
              </a:rPr>
              <a:t>Econolyst</a:t>
            </a:r>
            <a:r>
              <a:rPr lang="en-US" dirty="0">
                <a:latin typeface="+mj-lt"/>
              </a:rPr>
              <a:t>: The 3D Printing &amp; Additive Manufacturing People.</a:t>
            </a:r>
          </a:p>
          <a:p>
            <a:r>
              <a:rPr lang="en-US" dirty="0">
                <a:latin typeface="+mj-lt"/>
              </a:rPr>
              <a:t>D. S. Thomas and S. W. Gilbert, “Costs and Cost Effectiveness of Additive Manufacturing,” National Institute of Standards and Technology, NIST SP 1176, Dec. 2014.</a:t>
            </a:r>
          </a:p>
          <a:p>
            <a:endParaRPr lang="en-US" dirty="0">
              <a:latin typeface="+mj-lt"/>
            </a:endParaRPr>
          </a:p>
          <a:p>
            <a:endParaRPr lang="en-US" dirty="0">
              <a:latin typeface="+mj-lt"/>
            </a:endParaRPr>
          </a:p>
          <a:p>
            <a:endParaRPr lang="en-US" dirty="0">
              <a:latin typeface="+mj-lt"/>
            </a:endParaRPr>
          </a:p>
        </p:txBody>
      </p:sp>
    </p:spTree>
    <p:extLst>
      <p:ext uri="{BB962C8B-B14F-4D97-AF65-F5344CB8AC3E}">
        <p14:creationId xmlns:p14="http://schemas.microsoft.com/office/powerpoint/2010/main" val="2183792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alibri" charset="0"/>
                <a:cs typeface="Calibri" charset="0"/>
              </a:rPr>
              <a:t>Introduction</a:t>
            </a:r>
          </a:p>
        </p:txBody>
      </p:sp>
      <p:sp>
        <p:nvSpPr>
          <p:cNvPr id="7" name="Rounded Rectangle 6"/>
          <p:cNvSpPr/>
          <p:nvPr/>
        </p:nvSpPr>
        <p:spPr>
          <a:xfrm>
            <a:off x="1761315" y="1624614"/>
            <a:ext cx="5674635" cy="4722919"/>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Calibri" charset="0"/>
              <a:cs typeface="Calibri" charset="0"/>
            </a:endParaRPr>
          </a:p>
        </p:txBody>
      </p:sp>
      <p:sp>
        <p:nvSpPr>
          <p:cNvPr id="8" name="Rectangle 7"/>
          <p:cNvSpPr/>
          <p:nvPr/>
        </p:nvSpPr>
        <p:spPr>
          <a:xfrm>
            <a:off x="3840724" y="2238655"/>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Prosperity</a:t>
            </a:r>
          </a:p>
        </p:txBody>
      </p:sp>
      <p:sp>
        <p:nvSpPr>
          <p:cNvPr id="9" name="Rectangle 8"/>
          <p:cNvSpPr/>
          <p:nvPr/>
        </p:nvSpPr>
        <p:spPr>
          <a:xfrm>
            <a:off x="2072746" y="2238655"/>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Food</a:t>
            </a:r>
          </a:p>
        </p:txBody>
      </p:sp>
      <p:sp>
        <p:nvSpPr>
          <p:cNvPr id="10" name="Rectangle 9"/>
          <p:cNvSpPr/>
          <p:nvPr/>
        </p:nvSpPr>
        <p:spPr>
          <a:xfrm>
            <a:off x="2072746" y="3271537"/>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Education</a:t>
            </a:r>
          </a:p>
        </p:txBody>
      </p:sp>
      <p:sp>
        <p:nvSpPr>
          <p:cNvPr id="11" name="Rectangle 10"/>
          <p:cNvSpPr/>
          <p:nvPr/>
        </p:nvSpPr>
        <p:spPr>
          <a:xfrm>
            <a:off x="2072746" y="4313418"/>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Water</a:t>
            </a:r>
          </a:p>
        </p:txBody>
      </p:sp>
      <p:sp>
        <p:nvSpPr>
          <p:cNvPr id="12" name="Rectangle 11"/>
          <p:cNvSpPr/>
          <p:nvPr/>
        </p:nvSpPr>
        <p:spPr>
          <a:xfrm>
            <a:off x="3840724" y="4313418"/>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Security</a:t>
            </a:r>
          </a:p>
        </p:txBody>
      </p:sp>
      <p:sp>
        <p:nvSpPr>
          <p:cNvPr id="13" name="Rectangle 12"/>
          <p:cNvSpPr/>
          <p:nvPr/>
        </p:nvSpPr>
        <p:spPr>
          <a:xfrm>
            <a:off x="5608702" y="4313417"/>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Health</a:t>
            </a:r>
          </a:p>
        </p:txBody>
      </p:sp>
      <p:sp>
        <p:nvSpPr>
          <p:cNvPr id="14" name="Rectangle 13"/>
          <p:cNvSpPr/>
          <p:nvPr/>
        </p:nvSpPr>
        <p:spPr>
          <a:xfrm>
            <a:off x="5608702" y="3276719"/>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Energy</a:t>
            </a:r>
          </a:p>
        </p:txBody>
      </p:sp>
      <p:sp>
        <p:nvSpPr>
          <p:cNvPr id="15" name="Rectangle 14"/>
          <p:cNvSpPr/>
          <p:nvPr/>
        </p:nvSpPr>
        <p:spPr>
          <a:xfrm>
            <a:off x="5608702" y="2238655"/>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Environment</a:t>
            </a:r>
          </a:p>
        </p:txBody>
      </p:sp>
      <p:sp>
        <p:nvSpPr>
          <p:cNvPr id="16" name="Rectangle 15"/>
          <p:cNvSpPr/>
          <p:nvPr/>
        </p:nvSpPr>
        <p:spPr>
          <a:xfrm>
            <a:off x="3840724" y="3271536"/>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Space</a:t>
            </a:r>
          </a:p>
        </p:txBody>
      </p:sp>
      <p:sp>
        <p:nvSpPr>
          <p:cNvPr id="17" name="TextBox 16"/>
          <p:cNvSpPr txBox="1"/>
          <p:nvPr/>
        </p:nvSpPr>
        <p:spPr>
          <a:xfrm>
            <a:off x="3290000" y="1720066"/>
            <a:ext cx="2889597" cy="369332"/>
          </a:xfrm>
          <a:prstGeom prst="rect">
            <a:avLst/>
          </a:prstGeom>
          <a:noFill/>
        </p:spPr>
        <p:txBody>
          <a:bodyPr wrap="square" rtlCol="0">
            <a:spAutoFit/>
          </a:bodyPr>
          <a:lstStyle/>
          <a:p>
            <a:r>
              <a:rPr lang="en-US" dirty="0">
                <a:latin typeface="+mj-lt"/>
                <a:ea typeface="Calibri" charset="0"/>
                <a:cs typeface="Calibri" charset="0"/>
              </a:rPr>
              <a:t>Global Grand Challenges</a:t>
            </a:r>
          </a:p>
        </p:txBody>
      </p:sp>
      <p:sp>
        <p:nvSpPr>
          <p:cNvPr id="3" name="Rectangle 2"/>
          <p:cNvSpPr/>
          <p:nvPr/>
        </p:nvSpPr>
        <p:spPr>
          <a:xfrm>
            <a:off x="4207790" y="6410726"/>
            <a:ext cx="4781228" cy="369332"/>
          </a:xfrm>
          <a:prstGeom prst="rect">
            <a:avLst/>
          </a:prstGeom>
        </p:spPr>
        <p:txBody>
          <a:bodyPr wrap="square">
            <a:spAutoFit/>
          </a:bodyPr>
          <a:lstStyle/>
          <a:p>
            <a:r>
              <a:rPr lang="en-US" dirty="0"/>
              <a:t>http://singularityu.org/global-grand-challenges/</a:t>
            </a:r>
          </a:p>
        </p:txBody>
      </p:sp>
      <p:sp>
        <p:nvSpPr>
          <p:cNvPr id="18" name="Rectangle 17"/>
          <p:cNvSpPr/>
          <p:nvPr/>
        </p:nvSpPr>
        <p:spPr>
          <a:xfrm>
            <a:off x="2976783" y="5339353"/>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Disaster Resilience</a:t>
            </a:r>
          </a:p>
        </p:txBody>
      </p:sp>
      <p:sp>
        <p:nvSpPr>
          <p:cNvPr id="19" name="Rectangle 18"/>
          <p:cNvSpPr/>
          <p:nvPr/>
        </p:nvSpPr>
        <p:spPr>
          <a:xfrm>
            <a:off x="4744761" y="5339352"/>
            <a:ext cx="1511332" cy="892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latin typeface="+mj-lt"/>
                <a:ea typeface="Calibri" charset="0"/>
                <a:cs typeface="Calibri" charset="0"/>
              </a:rPr>
              <a:t>Governance</a:t>
            </a:r>
          </a:p>
        </p:txBody>
      </p:sp>
    </p:spTree>
    <p:extLst>
      <p:ext uri="{BB962C8B-B14F-4D97-AF65-F5344CB8AC3E}">
        <p14:creationId xmlns:p14="http://schemas.microsoft.com/office/powerpoint/2010/main" val="2740885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423910" cy="1325563"/>
          </a:xfrm>
        </p:spPr>
        <p:txBody>
          <a:bodyPr/>
          <a:lstStyle/>
          <a:p>
            <a:r>
              <a:rPr lang="en-US" altLang="en-US" dirty="0">
                <a:ea typeface="Calibri" charset="0"/>
                <a:cs typeface="Calibri" charset="0"/>
              </a:rPr>
              <a:t>U.S. Energy Consumption by Sector</a:t>
            </a:r>
          </a:p>
        </p:txBody>
      </p:sp>
      <p:graphicFrame>
        <p:nvGraphicFramePr>
          <p:cNvPr id="5" name="Chart 4"/>
          <p:cNvGraphicFramePr>
            <a:graphicFrameLocks/>
          </p:cNvGraphicFramePr>
          <p:nvPr>
            <p:extLst>
              <p:ext uri="{D42A27DB-BD31-4B8C-83A1-F6EECF244321}">
                <p14:modId xmlns:p14="http://schemas.microsoft.com/office/powerpoint/2010/main" val="4255891287"/>
              </p:ext>
            </p:extLst>
          </p:nvPr>
        </p:nvGraphicFramePr>
        <p:xfrm>
          <a:off x="404602" y="1428335"/>
          <a:ext cx="8407625" cy="542966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6490476" y="6395221"/>
            <a:ext cx="2171700" cy="338554"/>
          </a:xfrm>
          <a:prstGeom prst="rect">
            <a:avLst/>
          </a:prstGeom>
          <a:noFill/>
        </p:spPr>
        <p:txBody>
          <a:bodyPr wrap="square" rtlCol="0">
            <a:spAutoFit/>
          </a:bodyPr>
          <a:lstStyle/>
          <a:p>
            <a:r>
              <a:rPr lang="en-US" sz="1600" dirty="0">
                <a:latin typeface="+mj-lt"/>
                <a:ea typeface="Calibri" charset="0"/>
                <a:cs typeface="Calibri" charset="0"/>
              </a:rPr>
              <a:t>Source: EIA 2010</a:t>
            </a:r>
          </a:p>
        </p:txBody>
      </p:sp>
    </p:spTree>
    <p:extLst>
      <p:ext uri="{BB962C8B-B14F-4D97-AF65-F5344CB8AC3E}">
        <p14:creationId xmlns:p14="http://schemas.microsoft.com/office/powerpoint/2010/main" val="33450318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90476" y="6395221"/>
            <a:ext cx="2171700" cy="338554"/>
          </a:xfrm>
          <a:prstGeom prst="rect">
            <a:avLst/>
          </a:prstGeom>
          <a:noFill/>
        </p:spPr>
        <p:txBody>
          <a:bodyPr wrap="square" rtlCol="0">
            <a:spAutoFit/>
          </a:bodyPr>
          <a:lstStyle/>
          <a:p>
            <a:r>
              <a:rPr lang="en-US" sz="1600" dirty="0">
                <a:latin typeface="+mj-lt"/>
                <a:ea typeface="Calibri" charset="0"/>
                <a:cs typeface="Calibri" charset="0"/>
              </a:rPr>
              <a:t>Source: </a:t>
            </a:r>
            <a:r>
              <a:rPr lang="en-US" sz="1600" dirty="0" smtClean="0">
                <a:latin typeface="+mj-lt"/>
                <a:ea typeface="Calibri" charset="0"/>
                <a:cs typeface="Calibri" charset="0"/>
              </a:rPr>
              <a:t>LLNL, 2016</a:t>
            </a:r>
            <a:endParaRPr lang="en-US" sz="1600" dirty="0">
              <a:latin typeface="+mj-lt"/>
              <a:ea typeface="Calibri" charset="0"/>
              <a:cs typeface="Calibri"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240" y="640234"/>
            <a:ext cx="9623660" cy="5615786"/>
          </a:xfrm>
          <a:prstGeom prst="rect">
            <a:avLst/>
          </a:prstGeom>
        </p:spPr>
      </p:pic>
    </p:spTree>
    <p:extLst>
      <p:ext uri="{BB962C8B-B14F-4D97-AF65-F5344CB8AC3E}">
        <p14:creationId xmlns:p14="http://schemas.microsoft.com/office/powerpoint/2010/main" val="2231304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www3.epa.gov/climatechange/images/ghgemissions/us-greenhouse-gas-emissions-economic-1990-199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77" y="0"/>
            <a:ext cx="895964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2050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32772" y="0"/>
            <a:ext cx="8878457" cy="6828282"/>
          </a:xfrm>
          <a:prstGeom prst="rect">
            <a:avLst/>
          </a:prstGeom>
        </p:spPr>
      </p:pic>
      <p:sp>
        <p:nvSpPr>
          <p:cNvPr id="5" name="TextBox 4"/>
          <p:cNvSpPr txBox="1"/>
          <p:nvPr/>
        </p:nvSpPr>
        <p:spPr>
          <a:xfrm>
            <a:off x="7913370" y="6029913"/>
            <a:ext cx="2171700" cy="246221"/>
          </a:xfrm>
          <a:prstGeom prst="rect">
            <a:avLst/>
          </a:prstGeom>
          <a:noFill/>
        </p:spPr>
        <p:txBody>
          <a:bodyPr wrap="square" rtlCol="0">
            <a:spAutoFit/>
          </a:bodyPr>
          <a:lstStyle/>
          <a:p>
            <a:r>
              <a:rPr lang="en-US" sz="1000" dirty="0">
                <a:solidFill>
                  <a:schemeClr val="bg1">
                    <a:lumMod val="85000"/>
                  </a:schemeClr>
                </a:solidFill>
                <a:latin typeface="+mj-lt"/>
                <a:ea typeface="Calibri" charset="0"/>
                <a:cs typeface="Calibri" charset="0"/>
              </a:rPr>
              <a:t>Source: US DOE</a:t>
            </a:r>
          </a:p>
        </p:txBody>
      </p:sp>
    </p:spTree>
    <p:extLst>
      <p:ext uri="{BB962C8B-B14F-4D97-AF65-F5344CB8AC3E}">
        <p14:creationId xmlns:p14="http://schemas.microsoft.com/office/powerpoint/2010/main" val="1153140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a:ea typeface="Calibri" charset="0"/>
                <a:cs typeface="Calibri" charset="0"/>
              </a:rPr>
              <a:t>Manufacturing Energy Trends</a:t>
            </a:r>
          </a:p>
        </p:txBody>
      </p:sp>
      <p:graphicFrame>
        <p:nvGraphicFramePr>
          <p:cNvPr id="19" name="Chart 18"/>
          <p:cNvGraphicFramePr>
            <a:graphicFrameLocks/>
          </p:cNvGraphicFramePr>
          <p:nvPr>
            <p:extLst>
              <p:ext uri="{D42A27DB-BD31-4B8C-83A1-F6EECF244321}">
                <p14:modId xmlns:p14="http://schemas.microsoft.com/office/powerpoint/2010/main" val="2766255691"/>
              </p:ext>
            </p:extLst>
          </p:nvPr>
        </p:nvGraphicFramePr>
        <p:xfrm>
          <a:off x="161841" y="1485050"/>
          <a:ext cx="8893146" cy="5300564"/>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7631806" y="6441260"/>
            <a:ext cx="1148052" cy="344354"/>
          </a:xfrm>
          <a:prstGeom prst="rect">
            <a:avLst/>
          </a:prstGeom>
          <a:noFill/>
        </p:spPr>
        <p:txBody>
          <a:bodyPr wrap="square" rtlCol="0">
            <a:spAutoFit/>
          </a:bodyPr>
          <a:lstStyle/>
          <a:p>
            <a:r>
              <a:rPr lang="en-US" sz="1600" dirty="0">
                <a:ea typeface="Calibri" charset="0"/>
                <a:cs typeface="Calibri" charset="0"/>
              </a:rPr>
              <a:t>(EIA 2010)</a:t>
            </a:r>
          </a:p>
        </p:txBody>
      </p:sp>
    </p:spTree>
    <p:extLst>
      <p:ext uri="{BB962C8B-B14F-4D97-AF65-F5344CB8AC3E}">
        <p14:creationId xmlns:p14="http://schemas.microsoft.com/office/powerpoint/2010/main" val="16432794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dirty="0">
                <a:ea typeface="Calibri" charset="0"/>
                <a:cs typeface="Calibri" charset="0"/>
              </a:rPr>
              <a:t>Perspective of Process Energy and Embodied Energy</a:t>
            </a:r>
            <a:endParaRPr lang="en-US" altLang="en-US" dirty="0">
              <a:ea typeface="Calibri" charset="0"/>
              <a:cs typeface="Calibri" charset="0"/>
            </a:endParaRPr>
          </a:p>
        </p:txBody>
      </p:sp>
      <p:grpSp>
        <p:nvGrpSpPr>
          <p:cNvPr id="21" name="Group 20"/>
          <p:cNvGrpSpPr/>
          <p:nvPr/>
        </p:nvGrpSpPr>
        <p:grpSpPr>
          <a:xfrm>
            <a:off x="1078992" y="1855442"/>
            <a:ext cx="6986017" cy="4325902"/>
            <a:chOff x="3168773" y="1605064"/>
            <a:chExt cx="5651770" cy="4153710"/>
          </a:xfrm>
        </p:grpSpPr>
        <p:sp>
          <p:nvSpPr>
            <p:cNvPr id="22" name="Isosceles Triangle 21"/>
            <p:cNvSpPr/>
            <p:nvPr/>
          </p:nvSpPr>
          <p:spPr>
            <a:xfrm>
              <a:off x="3168773" y="1605064"/>
              <a:ext cx="5651770" cy="4153710"/>
            </a:xfrm>
            <a:prstGeom prst="triangle">
              <a:avLst/>
            </a:prstGeom>
            <a:gradFill>
              <a:gsLst>
                <a:gs pos="48000">
                  <a:schemeClr val="bg1"/>
                </a:gs>
                <a:gs pos="74000">
                  <a:schemeClr val="bg1">
                    <a:lumMod val="85000"/>
                  </a:schemeClr>
                </a:gs>
                <a:gs pos="83000">
                  <a:schemeClr val="bg1">
                    <a:lumMod val="65000"/>
                  </a:schemeClr>
                </a:gs>
                <a:gs pos="100000">
                  <a:schemeClr val="bg1">
                    <a:lumMod val="50000"/>
                  </a:schemeClr>
                </a:gs>
              </a:gsLst>
              <a:lin ang="5400000" scaled="1"/>
            </a:gradFill>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mj-lt"/>
                <a:ea typeface="Calibri" charset="0"/>
                <a:cs typeface="Calibri" charset="0"/>
              </a:endParaRPr>
            </a:p>
          </p:txBody>
        </p:sp>
        <p:cxnSp>
          <p:nvCxnSpPr>
            <p:cNvPr id="23" name="Straight Connector 22"/>
            <p:cNvCxnSpPr/>
            <p:nvPr/>
          </p:nvCxnSpPr>
          <p:spPr>
            <a:xfrm>
              <a:off x="3973603" y="3411614"/>
              <a:ext cx="40421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410998" y="2509736"/>
              <a:ext cx="1167319" cy="620604"/>
            </a:xfrm>
            <a:prstGeom prst="rect">
              <a:avLst/>
            </a:prstGeom>
            <a:noFill/>
          </p:spPr>
          <p:txBody>
            <a:bodyPr wrap="square" rtlCol="0">
              <a:spAutoFit/>
            </a:bodyPr>
            <a:lstStyle/>
            <a:p>
              <a:pPr algn="ctr"/>
              <a:r>
                <a:rPr lang="en-US" dirty="0">
                  <a:latin typeface="+mj-lt"/>
                  <a:ea typeface="Calibri" charset="0"/>
                  <a:cs typeface="Calibri" charset="0"/>
                </a:rPr>
                <a:t>Process Energy</a:t>
              </a:r>
            </a:p>
          </p:txBody>
        </p:sp>
        <p:sp>
          <p:nvSpPr>
            <p:cNvPr id="25" name="TextBox 24"/>
            <p:cNvSpPr txBox="1"/>
            <p:nvPr/>
          </p:nvSpPr>
          <p:spPr>
            <a:xfrm>
              <a:off x="4984751" y="3853249"/>
              <a:ext cx="2019810" cy="620604"/>
            </a:xfrm>
            <a:prstGeom prst="rect">
              <a:avLst/>
            </a:prstGeom>
            <a:noFill/>
          </p:spPr>
          <p:txBody>
            <a:bodyPr wrap="square" rtlCol="0">
              <a:spAutoFit/>
            </a:bodyPr>
            <a:lstStyle/>
            <a:p>
              <a:pPr algn="ctr"/>
              <a:r>
                <a:rPr lang="en-US" dirty="0">
                  <a:latin typeface="+mj-lt"/>
                  <a:ea typeface="Calibri" charset="0"/>
                  <a:cs typeface="Calibri" charset="0"/>
                </a:rPr>
                <a:t>Material Embodied Energy</a:t>
              </a:r>
            </a:p>
          </p:txBody>
        </p:sp>
      </p:grpSp>
    </p:spTree>
    <p:extLst>
      <p:ext uri="{BB962C8B-B14F-4D97-AF65-F5344CB8AC3E}">
        <p14:creationId xmlns:p14="http://schemas.microsoft.com/office/powerpoint/2010/main" val="353821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923</TotalTime>
  <Words>1484</Words>
  <Application>Microsoft Office PowerPoint</Application>
  <PresentationFormat>On-screen Show (4:3)</PresentationFormat>
  <Paragraphs>225</Paragraphs>
  <Slides>25</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ＭＳ Ｐゴシック</vt:lpstr>
      <vt:lpstr>Arial</vt:lpstr>
      <vt:lpstr>Calibri</vt:lpstr>
      <vt:lpstr>Calibri Light</vt:lpstr>
      <vt:lpstr>Cambria Math</vt:lpstr>
      <vt:lpstr>Office Theme</vt:lpstr>
      <vt:lpstr>Additive Manufacturing Energy Modeling</vt:lpstr>
      <vt:lpstr>Learning Outcomes</vt:lpstr>
      <vt:lpstr>Introduction</vt:lpstr>
      <vt:lpstr>U.S. Energy Consumption by Sector</vt:lpstr>
      <vt:lpstr>PowerPoint Presentation</vt:lpstr>
      <vt:lpstr>PowerPoint Presentation</vt:lpstr>
      <vt:lpstr>PowerPoint Presentation</vt:lpstr>
      <vt:lpstr>Manufacturing Energy Trends</vt:lpstr>
      <vt:lpstr>Perspective of Process Energy and Embodied Energy</vt:lpstr>
      <vt:lpstr>AM Energy Consumption Issues</vt:lpstr>
      <vt:lpstr>Energy: Design-Manufacturing</vt:lpstr>
      <vt:lpstr>AM Energy: Design-Manufacture</vt:lpstr>
      <vt:lpstr>Fused Deposition Modeling (FDM)</vt:lpstr>
      <vt:lpstr>FDM Build Time</vt:lpstr>
      <vt:lpstr>FDM Build Time</vt:lpstr>
      <vt:lpstr>FDM Post Processing Time (1)</vt:lpstr>
      <vt:lpstr>FDM Post Processing Time (2)</vt:lpstr>
      <vt:lpstr>FDM Process Energy</vt:lpstr>
      <vt:lpstr>Cost Analysis</vt:lpstr>
      <vt:lpstr>Cost Analysis</vt:lpstr>
      <vt:lpstr>Cost Analysis</vt:lpstr>
      <vt:lpstr>Example Problem</vt:lpstr>
      <vt:lpstr>Solution</vt:lpstr>
      <vt:lpstr>Closing Thoughts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Mirkouei, Amin</dc:creator>
  <cp:lastModifiedBy>Karl Haapala</cp:lastModifiedBy>
  <cp:revision>135</cp:revision>
  <dcterms:created xsi:type="dcterms:W3CDTF">2016-06-10T02:55:18Z</dcterms:created>
  <dcterms:modified xsi:type="dcterms:W3CDTF">2016-07-31T20:42:15Z</dcterms:modified>
</cp:coreProperties>
</file>